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9" r:id="rId6"/>
    <p:sldId id="279" r:id="rId7"/>
    <p:sldId id="283" r:id="rId8"/>
    <p:sldId id="281" r:id="rId9"/>
    <p:sldId id="282" r:id="rId10"/>
    <p:sldId id="286" r:id="rId11"/>
    <p:sldId id="287" r:id="rId12"/>
    <p:sldId id="288" r:id="rId13"/>
    <p:sldId id="285"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718"/>
  </p:normalViewPr>
  <p:slideViewPr>
    <p:cSldViewPr snapToGrid="0">
      <p:cViewPr varScale="1">
        <p:scale>
          <a:sx n="92" d="100"/>
          <a:sy n="92" d="100"/>
        </p:scale>
        <p:origin x="69" y="26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8/10/2023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8/10/2023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8/10/2023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94757" y="2184212"/>
            <a:ext cx="7096933" cy="1244788"/>
          </a:xfrm>
        </p:spPr>
        <p:txBody>
          <a:bodyPr/>
          <a:lstStyle/>
          <a:p>
            <a:r>
              <a:rPr lang="en-US" sz="4000" dirty="0"/>
              <a:t>Time Series Forecasting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94757" y="3429000"/>
            <a:ext cx="9500507" cy="806675"/>
          </a:xfrm>
        </p:spPr>
        <p:txBody>
          <a:bodyPr/>
          <a:lstStyle/>
          <a:p>
            <a:r>
              <a:rPr lang="en-US" dirty="0"/>
              <a:t>Done By: Toh Kien Yu (P2222291)</a:t>
            </a:r>
          </a:p>
        </p:txBody>
      </p:sp>
      <p:sp>
        <p:nvSpPr>
          <p:cNvPr id="5" name="TextBox 4">
            <a:extLst>
              <a:ext uri="{FF2B5EF4-FFF2-40B4-BE49-F238E27FC236}">
                <a16:creationId xmlns:a16="http://schemas.microsoft.com/office/drawing/2014/main" id="{1849D3F4-D38B-851B-46DE-0C5AC67FCA57}"/>
              </a:ext>
            </a:extLst>
          </p:cNvPr>
          <p:cNvSpPr txBox="1"/>
          <p:nvPr/>
        </p:nvSpPr>
        <p:spPr>
          <a:xfrm>
            <a:off x="2341850" y="4540828"/>
            <a:ext cx="8495868" cy="2246769"/>
          </a:xfrm>
          <a:prstGeom prst="rect">
            <a:avLst/>
          </a:prstGeom>
          <a:noFill/>
        </p:spPr>
        <p:txBody>
          <a:bodyPr wrap="square">
            <a:spAutoFit/>
          </a:bodyPr>
          <a:lstStyle/>
          <a:p>
            <a:pPr algn="l" rtl="0"/>
            <a:r>
              <a:rPr lang="en-US" sz="1400" i="0" dirty="0">
                <a:solidFill>
                  <a:srgbClr val="000000"/>
                </a:solidFill>
                <a:effectLst/>
                <a:latin typeface="inherit"/>
              </a:rPr>
              <a:t>Background Research</a:t>
            </a:r>
          </a:p>
          <a:p>
            <a:pPr algn="l" rtl="0"/>
            <a:r>
              <a:rPr lang="en-US" sz="1400" i="0" dirty="0">
                <a:solidFill>
                  <a:srgbClr val="000000"/>
                </a:solidFill>
                <a:effectLst/>
                <a:latin typeface="inherit"/>
              </a:rPr>
              <a:t>I will be forecasting Gas, Electricity and Water Consumption for this project.</a:t>
            </a:r>
            <a:br>
              <a:rPr lang="en-US" sz="1400" i="0" dirty="0">
                <a:solidFill>
                  <a:srgbClr val="000000"/>
                </a:solidFill>
                <a:effectLst/>
                <a:latin typeface="inherit"/>
              </a:rPr>
            </a:br>
            <a:br>
              <a:rPr lang="en-US" sz="1400" i="0" dirty="0">
                <a:solidFill>
                  <a:srgbClr val="000000"/>
                </a:solidFill>
                <a:effectLst/>
                <a:latin typeface="inherit"/>
              </a:rPr>
            </a:br>
            <a:r>
              <a:rPr lang="en-US" sz="1400" i="0" dirty="0">
                <a:solidFill>
                  <a:srgbClr val="000000"/>
                </a:solidFill>
                <a:effectLst/>
                <a:latin typeface="inherit"/>
              </a:rPr>
              <a:t>1. Forecasting gas consumption is essential for setting up and running of a sustainable system.</a:t>
            </a:r>
            <a:br>
              <a:rPr lang="en-US" sz="1400" i="0" dirty="0">
                <a:solidFill>
                  <a:srgbClr val="000000"/>
                </a:solidFill>
                <a:effectLst/>
                <a:latin typeface="inherit"/>
              </a:rPr>
            </a:br>
            <a:r>
              <a:rPr lang="en-US" sz="1400" i="0" dirty="0">
                <a:solidFill>
                  <a:srgbClr val="000000"/>
                </a:solidFill>
                <a:effectLst/>
                <a:latin typeface="inherit"/>
              </a:rPr>
              <a:t>2. Forecasting electricity is important is crucial as it serves as a foundation to make decisions in power sector planning.</a:t>
            </a:r>
            <a:br>
              <a:rPr lang="en-US" sz="1400" i="0" dirty="0">
                <a:solidFill>
                  <a:srgbClr val="000000"/>
                </a:solidFill>
                <a:effectLst/>
                <a:latin typeface="inherit"/>
              </a:rPr>
            </a:br>
            <a:r>
              <a:rPr lang="en-US" sz="1400" i="0" dirty="0">
                <a:solidFill>
                  <a:srgbClr val="000000"/>
                </a:solidFill>
                <a:effectLst/>
                <a:latin typeface="inherit"/>
              </a:rPr>
              <a:t>3. Forecasting water consumption is also important to ensure people do not face service interruptions are able to maintain an affordable rate while being dependable.</a:t>
            </a:r>
            <a:br>
              <a:rPr lang="en-US" sz="1400" i="0" dirty="0">
                <a:solidFill>
                  <a:srgbClr val="000000"/>
                </a:solidFill>
                <a:effectLst/>
                <a:latin typeface="inherit"/>
              </a:rPr>
            </a:br>
            <a:br>
              <a:rPr lang="en-US" sz="1400" i="0" dirty="0">
                <a:solidFill>
                  <a:srgbClr val="000000"/>
                </a:solidFill>
                <a:effectLst/>
                <a:latin typeface="inherit"/>
              </a:rPr>
            </a:br>
            <a:r>
              <a:rPr lang="en-US" sz="1400" i="0" dirty="0">
                <a:solidFill>
                  <a:srgbClr val="000000"/>
                </a:solidFill>
                <a:effectLst/>
                <a:latin typeface="inherit"/>
              </a:rPr>
              <a:t>Overall, forecasting allows us to better plan and make decisions when managing our resource.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154904" y="100174"/>
            <a:ext cx="9779183" cy="432665"/>
          </a:xfrm>
        </p:spPr>
        <p:txBody>
          <a:bodyPr/>
          <a:lstStyle/>
          <a:p>
            <a:pPr algn="ctr"/>
            <a:r>
              <a:rPr lang="en-SG" sz="2500" dirty="0"/>
              <a:t>Final Model (Improved)</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8" name="Picture 7">
            <a:extLst>
              <a:ext uri="{FF2B5EF4-FFF2-40B4-BE49-F238E27FC236}">
                <a16:creationId xmlns:a16="http://schemas.microsoft.com/office/drawing/2014/main" id="{3D200499-5930-726F-9526-1D954849A0DD}"/>
              </a:ext>
            </a:extLst>
          </p:cNvPr>
          <p:cNvPicPr>
            <a:picLocks noChangeAspect="1"/>
          </p:cNvPicPr>
          <p:nvPr/>
        </p:nvPicPr>
        <p:blipFill>
          <a:blip r:embed="rId2"/>
          <a:stretch>
            <a:fillRect/>
          </a:stretch>
        </p:blipFill>
        <p:spPr>
          <a:xfrm>
            <a:off x="716038" y="749535"/>
            <a:ext cx="2085990" cy="228602"/>
          </a:xfrm>
          <a:prstGeom prst="rect">
            <a:avLst/>
          </a:prstGeom>
        </p:spPr>
      </p:pic>
      <p:sp>
        <p:nvSpPr>
          <p:cNvPr id="9" name="TextBox 8">
            <a:extLst>
              <a:ext uri="{FF2B5EF4-FFF2-40B4-BE49-F238E27FC236}">
                <a16:creationId xmlns:a16="http://schemas.microsoft.com/office/drawing/2014/main" id="{200F74BF-F67F-D7E6-53B4-E59980A202AD}"/>
              </a:ext>
            </a:extLst>
          </p:cNvPr>
          <p:cNvSpPr txBox="1"/>
          <p:nvPr/>
        </p:nvSpPr>
        <p:spPr>
          <a:xfrm>
            <a:off x="721232" y="354227"/>
            <a:ext cx="4161775" cy="369332"/>
          </a:xfrm>
          <a:prstGeom prst="rect">
            <a:avLst/>
          </a:prstGeom>
          <a:noFill/>
        </p:spPr>
        <p:txBody>
          <a:bodyPr wrap="square" rtlCol="0">
            <a:spAutoFit/>
          </a:bodyPr>
          <a:lstStyle/>
          <a:p>
            <a:r>
              <a:rPr lang="en-SG" u="sng" dirty="0"/>
              <a:t>Gas Consumption (SARIMA Improved)</a:t>
            </a:r>
          </a:p>
        </p:txBody>
      </p:sp>
      <p:pic>
        <p:nvPicPr>
          <p:cNvPr id="11" name="Picture 10">
            <a:extLst>
              <a:ext uri="{FF2B5EF4-FFF2-40B4-BE49-F238E27FC236}">
                <a16:creationId xmlns:a16="http://schemas.microsoft.com/office/drawing/2014/main" id="{B7AFD81F-C3B6-C5BC-EFED-66B8B35894E9}"/>
              </a:ext>
            </a:extLst>
          </p:cNvPr>
          <p:cNvPicPr>
            <a:picLocks noChangeAspect="1"/>
          </p:cNvPicPr>
          <p:nvPr/>
        </p:nvPicPr>
        <p:blipFill>
          <a:blip r:embed="rId3"/>
          <a:stretch>
            <a:fillRect/>
          </a:stretch>
        </p:blipFill>
        <p:spPr>
          <a:xfrm>
            <a:off x="4700382" y="485432"/>
            <a:ext cx="904882" cy="476253"/>
          </a:xfrm>
          <a:prstGeom prst="rect">
            <a:avLst/>
          </a:prstGeom>
        </p:spPr>
      </p:pic>
      <p:pic>
        <p:nvPicPr>
          <p:cNvPr id="13" name="Picture 12">
            <a:extLst>
              <a:ext uri="{FF2B5EF4-FFF2-40B4-BE49-F238E27FC236}">
                <a16:creationId xmlns:a16="http://schemas.microsoft.com/office/drawing/2014/main" id="{B834E7FE-9F0D-96EF-EAF7-5673892858EC}"/>
              </a:ext>
            </a:extLst>
          </p:cNvPr>
          <p:cNvPicPr>
            <a:picLocks noChangeAspect="1"/>
          </p:cNvPicPr>
          <p:nvPr/>
        </p:nvPicPr>
        <p:blipFill>
          <a:blip r:embed="rId4"/>
          <a:stretch>
            <a:fillRect/>
          </a:stretch>
        </p:blipFill>
        <p:spPr>
          <a:xfrm>
            <a:off x="187903" y="948480"/>
            <a:ext cx="5699866" cy="2239441"/>
          </a:xfrm>
          <a:prstGeom prst="rect">
            <a:avLst/>
          </a:prstGeom>
        </p:spPr>
      </p:pic>
      <p:pic>
        <p:nvPicPr>
          <p:cNvPr id="15" name="Picture 14">
            <a:extLst>
              <a:ext uri="{FF2B5EF4-FFF2-40B4-BE49-F238E27FC236}">
                <a16:creationId xmlns:a16="http://schemas.microsoft.com/office/drawing/2014/main" id="{BB12D34E-F16B-0857-9575-2670F825A82F}"/>
              </a:ext>
            </a:extLst>
          </p:cNvPr>
          <p:cNvPicPr>
            <a:picLocks noChangeAspect="1"/>
          </p:cNvPicPr>
          <p:nvPr/>
        </p:nvPicPr>
        <p:blipFill>
          <a:blip r:embed="rId5"/>
          <a:stretch>
            <a:fillRect/>
          </a:stretch>
        </p:blipFill>
        <p:spPr>
          <a:xfrm>
            <a:off x="228485" y="3187921"/>
            <a:ext cx="4686334" cy="390528"/>
          </a:xfrm>
          <a:prstGeom prst="rect">
            <a:avLst/>
          </a:prstGeom>
        </p:spPr>
      </p:pic>
      <p:sp>
        <p:nvSpPr>
          <p:cNvPr id="18" name="TextBox 17">
            <a:extLst>
              <a:ext uri="{FF2B5EF4-FFF2-40B4-BE49-F238E27FC236}">
                <a16:creationId xmlns:a16="http://schemas.microsoft.com/office/drawing/2014/main" id="{F0DE2389-DA05-FC04-9CD9-CB01832BE42E}"/>
              </a:ext>
            </a:extLst>
          </p:cNvPr>
          <p:cNvSpPr txBox="1"/>
          <p:nvPr/>
        </p:nvSpPr>
        <p:spPr>
          <a:xfrm>
            <a:off x="322725" y="3522177"/>
            <a:ext cx="4279761" cy="369332"/>
          </a:xfrm>
          <a:prstGeom prst="rect">
            <a:avLst/>
          </a:prstGeom>
          <a:noFill/>
        </p:spPr>
        <p:txBody>
          <a:bodyPr wrap="square" rtlCol="0">
            <a:spAutoFit/>
          </a:bodyPr>
          <a:lstStyle/>
          <a:p>
            <a:r>
              <a:rPr lang="en-SG" u="sng" dirty="0"/>
              <a:t>Water Consumption (SARIMA Improved)</a:t>
            </a:r>
          </a:p>
        </p:txBody>
      </p:sp>
      <p:pic>
        <p:nvPicPr>
          <p:cNvPr id="24" name="Picture 23">
            <a:extLst>
              <a:ext uri="{FF2B5EF4-FFF2-40B4-BE49-F238E27FC236}">
                <a16:creationId xmlns:a16="http://schemas.microsoft.com/office/drawing/2014/main" id="{0F965A96-E006-438D-E6EB-A541E001F9E1}"/>
              </a:ext>
            </a:extLst>
          </p:cNvPr>
          <p:cNvPicPr>
            <a:picLocks noChangeAspect="1"/>
          </p:cNvPicPr>
          <p:nvPr/>
        </p:nvPicPr>
        <p:blipFill>
          <a:blip r:embed="rId6"/>
          <a:stretch>
            <a:fillRect/>
          </a:stretch>
        </p:blipFill>
        <p:spPr>
          <a:xfrm>
            <a:off x="6317655" y="671705"/>
            <a:ext cx="2266967" cy="247652"/>
          </a:xfrm>
          <a:prstGeom prst="rect">
            <a:avLst/>
          </a:prstGeom>
        </p:spPr>
      </p:pic>
      <p:sp>
        <p:nvSpPr>
          <p:cNvPr id="25" name="TextBox 24">
            <a:extLst>
              <a:ext uri="{FF2B5EF4-FFF2-40B4-BE49-F238E27FC236}">
                <a16:creationId xmlns:a16="http://schemas.microsoft.com/office/drawing/2014/main" id="{96CF1AB8-E682-4E6D-45F6-0F824696D703}"/>
              </a:ext>
            </a:extLst>
          </p:cNvPr>
          <p:cNvSpPr txBox="1"/>
          <p:nvPr/>
        </p:nvSpPr>
        <p:spPr>
          <a:xfrm>
            <a:off x="6247082" y="348539"/>
            <a:ext cx="4353504" cy="369332"/>
          </a:xfrm>
          <a:prstGeom prst="rect">
            <a:avLst/>
          </a:prstGeom>
          <a:noFill/>
        </p:spPr>
        <p:txBody>
          <a:bodyPr wrap="square" rtlCol="0">
            <a:spAutoFit/>
          </a:bodyPr>
          <a:lstStyle/>
          <a:p>
            <a:r>
              <a:rPr lang="en-SG" u="sng" dirty="0"/>
              <a:t>Electricity Usage (SARIMA Improved)</a:t>
            </a:r>
          </a:p>
        </p:txBody>
      </p:sp>
      <p:pic>
        <p:nvPicPr>
          <p:cNvPr id="27" name="Picture 26">
            <a:extLst>
              <a:ext uri="{FF2B5EF4-FFF2-40B4-BE49-F238E27FC236}">
                <a16:creationId xmlns:a16="http://schemas.microsoft.com/office/drawing/2014/main" id="{BC8087A1-FF4A-468A-56E8-1F67B3C62102}"/>
              </a:ext>
            </a:extLst>
          </p:cNvPr>
          <p:cNvPicPr>
            <a:picLocks noChangeAspect="1"/>
          </p:cNvPicPr>
          <p:nvPr/>
        </p:nvPicPr>
        <p:blipFill>
          <a:blip r:embed="rId7"/>
          <a:stretch>
            <a:fillRect/>
          </a:stretch>
        </p:blipFill>
        <p:spPr>
          <a:xfrm>
            <a:off x="10148145" y="425582"/>
            <a:ext cx="904882" cy="457203"/>
          </a:xfrm>
          <a:prstGeom prst="rect">
            <a:avLst/>
          </a:prstGeom>
        </p:spPr>
      </p:pic>
      <p:pic>
        <p:nvPicPr>
          <p:cNvPr id="29" name="Picture 28">
            <a:extLst>
              <a:ext uri="{FF2B5EF4-FFF2-40B4-BE49-F238E27FC236}">
                <a16:creationId xmlns:a16="http://schemas.microsoft.com/office/drawing/2014/main" id="{6ADF1C86-79CA-2A96-F819-8FED1E18C8A5}"/>
              </a:ext>
            </a:extLst>
          </p:cNvPr>
          <p:cNvPicPr>
            <a:picLocks noChangeAspect="1"/>
          </p:cNvPicPr>
          <p:nvPr/>
        </p:nvPicPr>
        <p:blipFill>
          <a:blip r:embed="rId8"/>
          <a:stretch>
            <a:fillRect/>
          </a:stretch>
        </p:blipFill>
        <p:spPr>
          <a:xfrm>
            <a:off x="6304233" y="3066094"/>
            <a:ext cx="4284104" cy="393439"/>
          </a:xfrm>
          <a:prstGeom prst="rect">
            <a:avLst/>
          </a:prstGeom>
        </p:spPr>
      </p:pic>
      <p:pic>
        <p:nvPicPr>
          <p:cNvPr id="31" name="Picture 30">
            <a:extLst>
              <a:ext uri="{FF2B5EF4-FFF2-40B4-BE49-F238E27FC236}">
                <a16:creationId xmlns:a16="http://schemas.microsoft.com/office/drawing/2014/main" id="{F08A4A0A-70CC-B42B-2ED3-405E9C6E4C24}"/>
              </a:ext>
            </a:extLst>
          </p:cNvPr>
          <p:cNvPicPr>
            <a:picLocks noChangeAspect="1"/>
          </p:cNvPicPr>
          <p:nvPr/>
        </p:nvPicPr>
        <p:blipFill>
          <a:blip r:embed="rId9"/>
          <a:stretch>
            <a:fillRect/>
          </a:stretch>
        </p:blipFill>
        <p:spPr>
          <a:xfrm>
            <a:off x="6200323" y="889345"/>
            <a:ext cx="5515427" cy="2170189"/>
          </a:xfrm>
          <a:prstGeom prst="rect">
            <a:avLst/>
          </a:prstGeom>
        </p:spPr>
      </p:pic>
      <p:pic>
        <p:nvPicPr>
          <p:cNvPr id="33" name="Picture 32">
            <a:extLst>
              <a:ext uri="{FF2B5EF4-FFF2-40B4-BE49-F238E27FC236}">
                <a16:creationId xmlns:a16="http://schemas.microsoft.com/office/drawing/2014/main" id="{6CA4D75F-D5A7-4166-C2E8-CC5BD8E2E80C}"/>
              </a:ext>
            </a:extLst>
          </p:cNvPr>
          <p:cNvPicPr>
            <a:picLocks noChangeAspect="1"/>
          </p:cNvPicPr>
          <p:nvPr/>
        </p:nvPicPr>
        <p:blipFill>
          <a:blip r:embed="rId10"/>
          <a:stretch>
            <a:fillRect/>
          </a:stretch>
        </p:blipFill>
        <p:spPr>
          <a:xfrm>
            <a:off x="379145" y="3845232"/>
            <a:ext cx="2286017" cy="247652"/>
          </a:xfrm>
          <a:prstGeom prst="rect">
            <a:avLst/>
          </a:prstGeom>
        </p:spPr>
      </p:pic>
      <p:pic>
        <p:nvPicPr>
          <p:cNvPr id="35" name="Picture 34">
            <a:extLst>
              <a:ext uri="{FF2B5EF4-FFF2-40B4-BE49-F238E27FC236}">
                <a16:creationId xmlns:a16="http://schemas.microsoft.com/office/drawing/2014/main" id="{D14BEA17-DA4F-53DA-E677-7227E0E1153F}"/>
              </a:ext>
            </a:extLst>
          </p:cNvPr>
          <p:cNvPicPr>
            <a:picLocks noChangeAspect="1"/>
          </p:cNvPicPr>
          <p:nvPr/>
        </p:nvPicPr>
        <p:blipFill>
          <a:blip r:embed="rId11"/>
          <a:stretch>
            <a:fillRect/>
          </a:stretch>
        </p:blipFill>
        <p:spPr>
          <a:xfrm>
            <a:off x="4457615" y="3630673"/>
            <a:ext cx="914407" cy="476253"/>
          </a:xfrm>
          <a:prstGeom prst="rect">
            <a:avLst/>
          </a:prstGeom>
        </p:spPr>
      </p:pic>
      <p:pic>
        <p:nvPicPr>
          <p:cNvPr id="37" name="Picture 36">
            <a:extLst>
              <a:ext uri="{FF2B5EF4-FFF2-40B4-BE49-F238E27FC236}">
                <a16:creationId xmlns:a16="http://schemas.microsoft.com/office/drawing/2014/main" id="{3AA2ABB3-57E2-809C-B77B-98328646FD88}"/>
              </a:ext>
            </a:extLst>
          </p:cNvPr>
          <p:cNvPicPr>
            <a:picLocks noChangeAspect="1"/>
          </p:cNvPicPr>
          <p:nvPr/>
        </p:nvPicPr>
        <p:blipFill>
          <a:blip r:embed="rId12"/>
          <a:stretch>
            <a:fillRect/>
          </a:stretch>
        </p:blipFill>
        <p:spPr>
          <a:xfrm>
            <a:off x="200792" y="4092884"/>
            <a:ext cx="5483035" cy="2177580"/>
          </a:xfrm>
          <a:prstGeom prst="rect">
            <a:avLst/>
          </a:prstGeom>
        </p:spPr>
      </p:pic>
      <p:pic>
        <p:nvPicPr>
          <p:cNvPr id="39" name="Picture 38">
            <a:extLst>
              <a:ext uri="{FF2B5EF4-FFF2-40B4-BE49-F238E27FC236}">
                <a16:creationId xmlns:a16="http://schemas.microsoft.com/office/drawing/2014/main" id="{D1853CAC-E7B7-9611-27DB-86EA812A51A8}"/>
              </a:ext>
            </a:extLst>
          </p:cNvPr>
          <p:cNvPicPr>
            <a:picLocks noChangeAspect="1"/>
          </p:cNvPicPr>
          <p:nvPr/>
        </p:nvPicPr>
        <p:blipFill>
          <a:blip r:embed="rId13"/>
          <a:stretch>
            <a:fillRect/>
          </a:stretch>
        </p:blipFill>
        <p:spPr>
          <a:xfrm>
            <a:off x="228485" y="6271812"/>
            <a:ext cx="4705384" cy="400053"/>
          </a:xfrm>
          <a:prstGeom prst="rect">
            <a:avLst/>
          </a:prstGeom>
        </p:spPr>
      </p:pic>
      <p:sp>
        <p:nvSpPr>
          <p:cNvPr id="41" name="Rectangle: Rounded Corners 40">
            <a:extLst>
              <a:ext uri="{FF2B5EF4-FFF2-40B4-BE49-F238E27FC236}">
                <a16:creationId xmlns:a16="http://schemas.microsoft.com/office/drawing/2014/main" id="{DA5529A5-422F-AEE7-BF57-D1F7F4CFFD0E}"/>
              </a:ext>
            </a:extLst>
          </p:cNvPr>
          <p:cNvSpPr/>
          <p:nvPr/>
        </p:nvSpPr>
        <p:spPr>
          <a:xfrm>
            <a:off x="6247082" y="3578448"/>
            <a:ext cx="5163901" cy="317937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dirty="0">
                <a:solidFill>
                  <a:schemeClr val="tx1"/>
                </a:solidFill>
              </a:rPr>
              <a:t>For model improvement, I made a for loop function to find the best order of every SARIMAX Model</a:t>
            </a:r>
          </a:p>
          <a:p>
            <a:pPr marL="228600" indent="-228600">
              <a:buAutoNum type="arabicPeriod"/>
            </a:pPr>
            <a:r>
              <a:rPr lang="en-SG" sz="1200" dirty="0">
                <a:solidFill>
                  <a:schemeClr val="tx1"/>
                </a:solidFill>
              </a:rPr>
              <a:t>For Gas Consumption, the AIC dropped from 1908 to 1906 and BIC dropped from 1931 to 1925. The MAPE on test data decreased by 0.20% from 14.45% to 14.25%.</a:t>
            </a:r>
          </a:p>
          <a:p>
            <a:pPr marL="228600" indent="-228600">
              <a:buFontTx/>
              <a:buAutoNum type="arabicPeriod"/>
            </a:pPr>
            <a:r>
              <a:rPr lang="en-SG" sz="1200" dirty="0">
                <a:solidFill>
                  <a:schemeClr val="tx1"/>
                </a:solidFill>
              </a:rPr>
              <a:t>For Water Consumption, although the AIC increased from 4176 to 4183 and BIC increased from 4207 to 4225. The MAPE on test data decreased by 0.25% from 15.52% to 15.15%. Upon weighing the trade-off between model complexity and accuracy, I will prioritise a lower MAPE as it reflects a more accurate prediction to the real world.</a:t>
            </a:r>
          </a:p>
          <a:p>
            <a:pPr marL="228600" indent="-228600">
              <a:buFontTx/>
              <a:buAutoNum type="arabicPeriod"/>
            </a:pPr>
            <a:r>
              <a:rPr lang="en-SG" sz="1200" dirty="0">
                <a:solidFill>
                  <a:schemeClr val="tx1"/>
                </a:solidFill>
              </a:rPr>
              <a:t>For Electricity Usage, the AIC decreased from 3132 to 3131 and BIC increased from 3163 to 3173. The MAPE decreased by 0.09% from 2.40% to 2.31%</a:t>
            </a:r>
          </a:p>
        </p:txBody>
      </p:sp>
    </p:spTree>
    <p:extLst>
      <p:ext uri="{BB962C8B-B14F-4D97-AF65-F5344CB8AC3E}">
        <p14:creationId xmlns:p14="http://schemas.microsoft.com/office/powerpoint/2010/main" val="2739990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422761"/>
            <a:ext cx="9779183" cy="529449"/>
          </a:xfrm>
        </p:spPr>
        <p:txBody>
          <a:bodyPr/>
          <a:lstStyle/>
          <a:p>
            <a:pPr algn="ctr"/>
            <a:r>
              <a:rPr lang="en-SG" sz="3000" dirty="0"/>
              <a:t>Conclusion</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8/10/2023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7" name="TextBox 6">
            <a:extLst>
              <a:ext uri="{FF2B5EF4-FFF2-40B4-BE49-F238E27FC236}">
                <a16:creationId xmlns:a16="http://schemas.microsoft.com/office/drawing/2014/main" id="{C548A9C7-8D77-B369-26DA-7207AF2E2165}"/>
              </a:ext>
            </a:extLst>
          </p:cNvPr>
          <p:cNvSpPr txBox="1"/>
          <p:nvPr/>
        </p:nvSpPr>
        <p:spPr>
          <a:xfrm>
            <a:off x="757859" y="1319012"/>
            <a:ext cx="8816687" cy="4524315"/>
          </a:xfrm>
          <a:prstGeom prst="rect">
            <a:avLst/>
          </a:prstGeom>
          <a:noFill/>
        </p:spPr>
        <p:txBody>
          <a:bodyPr wrap="square">
            <a:spAutoFit/>
          </a:bodyPr>
          <a:lstStyle/>
          <a:p>
            <a:pPr algn="l" rtl="0"/>
            <a:r>
              <a:rPr lang="en-US" i="0" dirty="0">
                <a:solidFill>
                  <a:srgbClr val="000000"/>
                </a:solidFill>
                <a:effectLst/>
                <a:latin typeface="inherit"/>
              </a:rPr>
              <a:t>Final Model Chosen:</a:t>
            </a:r>
            <a:br>
              <a:rPr lang="en-US" i="0" dirty="0">
                <a:solidFill>
                  <a:srgbClr val="000000"/>
                </a:solidFill>
                <a:effectLst/>
                <a:latin typeface="inherit"/>
              </a:rPr>
            </a:br>
            <a:br>
              <a:rPr lang="en-US" i="0" dirty="0">
                <a:solidFill>
                  <a:srgbClr val="000000"/>
                </a:solidFill>
                <a:effectLst/>
                <a:latin typeface="inherit"/>
              </a:rPr>
            </a:br>
            <a:r>
              <a:rPr lang="en-US" i="0" dirty="0">
                <a:solidFill>
                  <a:srgbClr val="000000"/>
                </a:solidFill>
                <a:effectLst/>
                <a:latin typeface="inherit"/>
              </a:rPr>
              <a:t>Gas Consumption: SARIMAX(1,1,1)x(1,1,1,12)</a:t>
            </a:r>
          </a:p>
          <a:p>
            <a:pPr algn="l" rtl="0"/>
            <a:endParaRPr lang="en-US" i="0" dirty="0">
              <a:solidFill>
                <a:srgbClr val="000000"/>
              </a:solidFill>
              <a:effectLst/>
              <a:latin typeface="inherit"/>
            </a:endParaRPr>
          </a:p>
          <a:p>
            <a:pPr algn="l" rtl="0"/>
            <a:br>
              <a:rPr lang="en-US" i="0" dirty="0">
                <a:solidFill>
                  <a:srgbClr val="000000"/>
                </a:solidFill>
                <a:effectLst/>
                <a:latin typeface="inherit"/>
              </a:rPr>
            </a:br>
            <a:r>
              <a:rPr lang="en-US" i="0" dirty="0">
                <a:solidFill>
                  <a:srgbClr val="000000"/>
                </a:solidFill>
                <a:effectLst/>
                <a:latin typeface="inherit"/>
              </a:rPr>
              <a:t>Water Consumption: SARIMAX(2,1,3)x(2,1,2,12)</a:t>
            </a:r>
          </a:p>
          <a:p>
            <a:pPr algn="l" rtl="0"/>
            <a:br>
              <a:rPr lang="en-US" i="0" dirty="0">
                <a:solidFill>
                  <a:srgbClr val="000000"/>
                </a:solidFill>
                <a:effectLst/>
                <a:latin typeface="inherit"/>
              </a:rPr>
            </a:br>
            <a:br>
              <a:rPr lang="en-US" i="0" dirty="0">
                <a:solidFill>
                  <a:srgbClr val="000000"/>
                </a:solidFill>
                <a:effectLst/>
                <a:latin typeface="inherit"/>
              </a:rPr>
            </a:br>
            <a:r>
              <a:rPr lang="en-US" i="0" dirty="0">
                <a:solidFill>
                  <a:srgbClr val="000000"/>
                </a:solidFill>
                <a:effectLst/>
                <a:latin typeface="inherit"/>
              </a:rPr>
              <a:t>Electricity Consumption: SARIMAX(3,1,3)x(2,1,2,12)</a:t>
            </a:r>
          </a:p>
          <a:p>
            <a:pPr algn="l" rtl="0"/>
            <a:endParaRPr lang="en-US" i="0" dirty="0">
              <a:solidFill>
                <a:srgbClr val="000000"/>
              </a:solidFill>
              <a:effectLst/>
              <a:latin typeface="inherit"/>
            </a:endParaRPr>
          </a:p>
          <a:p>
            <a:pPr algn="l" rtl="0"/>
            <a:endParaRPr lang="en-US" dirty="0">
              <a:solidFill>
                <a:srgbClr val="000000"/>
              </a:solidFill>
              <a:latin typeface="inherit"/>
            </a:endParaRPr>
          </a:p>
          <a:p>
            <a:pPr algn="l" rtl="0"/>
            <a:r>
              <a:rPr lang="en-US" sz="1500" i="0" dirty="0">
                <a:solidFill>
                  <a:srgbClr val="000000"/>
                </a:solidFill>
                <a:effectLst/>
                <a:latin typeface="inherit"/>
              </a:rPr>
              <a:t>My electricity consumption forecast is the most accurate with the lowest MAPE score of 2.14% on training data and 2.31% on testing data. Compared to the exponential smoothing that was used as a baseline, </a:t>
            </a:r>
            <a:r>
              <a:rPr lang="en-US" sz="1500" dirty="0">
                <a:solidFill>
                  <a:srgbClr val="000000"/>
                </a:solidFill>
                <a:latin typeface="inherit"/>
              </a:rPr>
              <a:t>m</a:t>
            </a:r>
            <a:r>
              <a:rPr lang="en-US" sz="1500" i="0" dirty="0">
                <a:solidFill>
                  <a:srgbClr val="000000"/>
                </a:solidFill>
                <a:effectLst/>
                <a:latin typeface="inherit"/>
              </a:rPr>
              <a:t>y MAPE has decreased significantly which implies that my model is more accurate when forecasting.</a:t>
            </a:r>
          </a:p>
          <a:p>
            <a:pPr algn="l" rtl="0"/>
            <a:endParaRPr lang="en-US" sz="1500" i="0" dirty="0">
              <a:solidFill>
                <a:srgbClr val="000000"/>
              </a:solidFill>
              <a:effectLst/>
              <a:latin typeface="inherit"/>
            </a:endParaRPr>
          </a:p>
          <a:p>
            <a:pPr algn="l" rtl="0"/>
            <a:r>
              <a:rPr lang="en-US" sz="1500" i="0" dirty="0">
                <a:solidFill>
                  <a:srgbClr val="000000"/>
                </a:solidFill>
                <a:effectLst/>
                <a:latin typeface="inherit"/>
              </a:rPr>
              <a:t>All in all, this time series project has allowed me to learn more in-depth about forecasting a time series and how forecasting is important for decision-makers to make the best decision</a:t>
            </a:r>
          </a:p>
        </p:txBody>
      </p:sp>
      <p:pic>
        <p:nvPicPr>
          <p:cNvPr id="11" name="Picture 10">
            <a:extLst>
              <a:ext uri="{FF2B5EF4-FFF2-40B4-BE49-F238E27FC236}">
                <a16:creationId xmlns:a16="http://schemas.microsoft.com/office/drawing/2014/main" id="{97682FB7-D8DE-E43E-91D0-A3C7A23AA22A}"/>
              </a:ext>
            </a:extLst>
          </p:cNvPr>
          <p:cNvPicPr>
            <a:picLocks noChangeAspect="1"/>
          </p:cNvPicPr>
          <p:nvPr/>
        </p:nvPicPr>
        <p:blipFill>
          <a:blip r:embed="rId2"/>
          <a:stretch>
            <a:fillRect/>
          </a:stretch>
        </p:blipFill>
        <p:spPr>
          <a:xfrm>
            <a:off x="7171460" y="2353755"/>
            <a:ext cx="3434642" cy="280761"/>
          </a:xfrm>
          <a:prstGeom prst="rect">
            <a:avLst/>
          </a:prstGeom>
        </p:spPr>
      </p:pic>
      <p:sp>
        <p:nvSpPr>
          <p:cNvPr id="12" name="TextBox 11">
            <a:extLst>
              <a:ext uri="{FF2B5EF4-FFF2-40B4-BE49-F238E27FC236}">
                <a16:creationId xmlns:a16="http://schemas.microsoft.com/office/drawing/2014/main" id="{604F63A3-8477-7570-D56A-4BE0E8AE7E29}"/>
              </a:ext>
            </a:extLst>
          </p:cNvPr>
          <p:cNvSpPr txBox="1"/>
          <p:nvPr/>
        </p:nvSpPr>
        <p:spPr>
          <a:xfrm>
            <a:off x="6234548" y="2312598"/>
            <a:ext cx="1158586" cy="307777"/>
          </a:xfrm>
          <a:prstGeom prst="rect">
            <a:avLst/>
          </a:prstGeom>
          <a:noFill/>
        </p:spPr>
        <p:txBody>
          <a:bodyPr wrap="square" rtlCol="0">
            <a:spAutoFit/>
          </a:bodyPr>
          <a:lstStyle/>
          <a:p>
            <a:r>
              <a:rPr lang="en-SG" sz="1400" dirty="0"/>
              <a:t>Electricity:</a:t>
            </a:r>
          </a:p>
        </p:txBody>
      </p:sp>
      <p:pic>
        <p:nvPicPr>
          <p:cNvPr id="20" name="Picture 19">
            <a:extLst>
              <a:ext uri="{FF2B5EF4-FFF2-40B4-BE49-F238E27FC236}">
                <a16:creationId xmlns:a16="http://schemas.microsoft.com/office/drawing/2014/main" id="{C9DAF2CB-B57F-21EF-BC63-77ECE2DA275E}"/>
              </a:ext>
            </a:extLst>
          </p:cNvPr>
          <p:cNvPicPr>
            <a:picLocks noChangeAspect="1"/>
          </p:cNvPicPr>
          <p:nvPr/>
        </p:nvPicPr>
        <p:blipFill>
          <a:blip r:embed="rId3"/>
          <a:stretch>
            <a:fillRect/>
          </a:stretch>
        </p:blipFill>
        <p:spPr>
          <a:xfrm>
            <a:off x="7171460" y="2101529"/>
            <a:ext cx="3562376" cy="247652"/>
          </a:xfrm>
          <a:prstGeom prst="rect">
            <a:avLst/>
          </a:prstGeom>
        </p:spPr>
      </p:pic>
      <p:sp>
        <p:nvSpPr>
          <p:cNvPr id="21" name="TextBox 20">
            <a:extLst>
              <a:ext uri="{FF2B5EF4-FFF2-40B4-BE49-F238E27FC236}">
                <a16:creationId xmlns:a16="http://schemas.microsoft.com/office/drawing/2014/main" id="{D2955FE7-432B-FABC-1D1C-DE425058B9BF}"/>
              </a:ext>
            </a:extLst>
          </p:cNvPr>
          <p:cNvSpPr txBox="1"/>
          <p:nvPr/>
        </p:nvSpPr>
        <p:spPr>
          <a:xfrm>
            <a:off x="6506444" y="2053175"/>
            <a:ext cx="1158586" cy="307777"/>
          </a:xfrm>
          <a:prstGeom prst="rect">
            <a:avLst/>
          </a:prstGeom>
          <a:noFill/>
        </p:spPr>
        <p:txBody>
          <a:bodyPr wrap="square" rtlCol="0">
            <a:spAutoFit/>
          </a:bodyPr>
          <a:lstStyle/>
          <a:p>
            <a:r>
              <a:rPr lang="en-SG" sz="1400" dirty="0"/>
              <a:t>Water:</a:t>
            </a:r>
          </a:p>
        </p:txBody>
      </p:sp>
      <p:pic>
        <p:nvPicPr>
          <p:cNvPr id="25" name="Picture 24">
            <a:extLst>
              <a:ext uri="{FF2B5EF4-FFF2-40B4-BE49-F238E27FC236}">
                <a16:creationId xmlns:a16="http://schemas.microsoft.com/office/drawing/2014/main" id="{B42A016A-177C-85D0-259E-2A43A32292AE}"/>
              </a:ext>
            </a:extLst>
          </p:cNvPr>
          <p:cNvPicPr>
            <a:picLocks noChangeAspect="1"/>
          </p:cNvPicPr>
          <p:nvPr/>
        </p:nvPicPr>
        <p:blipFill>
          <a:blip r:embed="rId4"/>
          <a:stretch>
            <a:fillRect/>
          </a:stretch>
        </p:blipFill>
        <p:spPr>
          <a:xfrm>
            <a:off x="7102830" y="1886058"/>
            <a:ext cx="3571901" cy="228602"/>
          </a:xfrm>
          <a:prstGeom prst="rect">
            <a:avLst/>
          </a:prstGeom>
        </p:spPr>
      </p:pic>
      <p:sp>
        <p:nvSpPr>
          <p:cNvPr id="26" name="TextBox 25">
            <a:extLst>
              <a:ext uri="{FF2B5EF4-FFF2-40B4-BE49-F238E27FC236}">
                <a16:creationId xmlns:a16="http://schemas.microsoft.com/office/drawing/2014/main" id="{79CDF1BB-75B3-0C7F-F35A-E9BABFF59A3F}"/>
              </a:ext>
            </a:extLst>
          </p:cNvPr>
          <p:cNvSpPr txBox="1"/>
          <p:nvPr/>
        </p:nvSpPr>
        <p:spPr>
          <a:xfrm>
            <a:off x="6592167" y="1815728"/>
            <a:ext cx="1158586" cy="307777"/>
          </a:xfrm>
          <a:prstGeom prst="rect">
            <a:avLst/>
          </a:prstGeom>
          <a:noFill/>
        </p:spPr>
        <p:txBody>
          <a:bodyPr wrap="square" rtlCol="0">
            <a:spAutoFit/>
          </a:bodyPr>
          <a:lstStyle/>
          <a:p>
            <a:r>
              <a:rPr lang="en-SG" sz="1400" dirty="0"/>
              <a:t>Gas:</a:t>
            </a:r>
          </a:p>
        </p:txBody>
      </p:sp>
      <p:sp>
        <p:nvSpPr>
          <p:cNvPr id="27" name="TextBox 26">
            <a:extLst>
              <a:ext uri="{FF2B5EF4-FFF2-40B4-BE49-F238E27FC236}">
                <a16:creationId xmlns:a16="http://schemas.microsoft.com/office/drawing/2014/main" id="{AD7F236D-749C-7D33-33F6-47AF923E0A78}"/>
              </a:ext>
            </a:extLst>
          </p:cNvPr>
          <p:cNvSpPr txBox="1"/>
          <p:nvPr/>
        </p:nvSpPr>
        <p:spPr>
          <a:xfrm>
            <a:off x="6698673" y="1522235"/>
            <a:ext cx="4130386" cy="323165"/>
          </a:xfrm>
          <a:prstGeom prst="rect">
            <a:avLst/>
          </a:prstGeom>
          <a:noFill/>
        </p:spPr>
        <p:txBody>
          <a:bodyPr wrap="square" rtlCol="0">
            <a:spAutoFit/>
          </a:bodyPr>
          <a:lstStyle/>
          <a:p>
            <a:r>
              <a:rPr lang="en-SG" sz="1500" u="sng" dirty="0"/>
              <a:t>Exponential Smoothing (Used as Baseline)</a:t>
            </a:r>
          </a:p>
        </p:txBody>
      </p:sp>
      <p:pic>
        <p:nvPicPr>
          <p:cNvPr id="29" name="Picture 28">
            <a:extLst>
              <a:ext uri="{FF2B5EF4-FFF2-40B4-BE49-F238E27FC236}">
                <a16:creationId xmlns:a16="http://schemas.microsoft.com/office/drawing/2014/main" id="{76A2A76F-587E-D7BB-1BE7-0E426E74CA77}"/>
              </a:ext>
            </a:extLst>
          </p:cNvPr>
          <p:cNvPicPr>
            <a:picLocks noChangeAspect="1"/>
          </p:cNvPicPr>
          <p:nvPr/>
        </p:nvPicPr>
        <p:blipFill>
          <a:blip r:embed="rId5"/>
          <a:stretch>
            <a:fillRect/>
          </a:stretch>
        </p:blipFill>
        <p:spPr>
          <a:xfrm>
            <a:off x="870396" y="2282088"/>
            <a:ext cx="4295806" cy="352428"/>
          </a:xfrm>
          <a:prstGeom prst="rect">
            <a:avLst/>
          </a:prstGeom>
        </p:spPr>
      </p:pic>
      <p:pic>
        <p:nvPicPr>
          <p:cNvPr id="31" name="Picture 30">
            <a:extLst>
              <a:ext uri="{FF2B5EF4-FFF2-40B4-BE49-F238E27FC236}">
                <a16:creationId xmlns:a16="http://schemas.microsoft.com/office/drawing/2014/main" id="{AFA00D76-8B0D-AA8C-FA27-865B25E45A32}"/>
              </a:ext>
            </a:extLst>
          </p:cNvPr>
          <p:cNvPicPr>
            <a:picLocks noChangeAspect="1"/>
          </p:cNvPicPr>
          <p:nvPr/>
        </p:nvPicPr>
        <p:blipFill>
          <a:blip r:embed="rId6"/>
          <a:stretch>
            <a:fillRect/>
          </a:stretch>
        </p:blipFill>
        <p:spPr>
          <a:xfrm>
            <a:off x="821903" y="3001318"/>
            <a:ext cx="4314857" cy="381003"/>
          </a:xfrm>
          <a:prstGeom prst="rect">
            <a:avLst/>
          </a:prstGeom>
        </p:spPr>
      </p:pic>
      <p:pic>
        <p:nvPicPr>
          <p:cNvPr id="33" name="Picture 32">
            <a:extLst>
              <a:ext uri="{FF2B5EF4-FFF2-40B4-BE49-F238E27FC236}">
                <a16:creationId xmlns:a16="http://schemas.microsoft.com/office/drawing/2014/main" id="{7824F878-EB69-AF6D-FBE9-37EA2ECECFEE}"/>
              </a:ext>
            </a:extLst>
          </p:cNvPr>
          <p:cNvPicPr>
            <a:picLocks noChangeAspect="1"/>
          </p:cNvPicPr>
          <p:nvPr/>
        </p:nvPicPr>
        <p:blipFill>
          <a:blip r:embed="rId7"/>
          <a:stretch>
            <a:fillRect/>
          </a:stretch>
        </p:blipFill>
        <p:spPr>
          <a:xfrm>
            <a:off x="821903" y="3867443"/>
            <a:ext cx="3895753" cy="371478"/>
          </a:xfrm>
          <a:prstGeom prst="rect">
            <a:avLst/>
          </a:prstGeom>
        </p:spPr>
      </p:pic>
    </p:spTree>
    <p:extLst>
      <p:ext uri="{BB962C8B-B14F-4D97-AF65-F5344CB8AC3E}">
        <p14:creationId xmlns:p14="http://schemas.microsoft.com/office/powerpoint/2010/main" val="198473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862979" y="241214"/>
            <a:ext cx="2958605" cy="425812"/>
          </a:xfrm>
        </p:spPr>
        <p:txBody>
          <a:bodyPr/>
          <a:lstStyle/>
          <a:p>
            <a:pPr algn="ctr"/>
            <a:r>
              <a:rPr lang="en-SG" sz="2500" dirty="0"/>
              <a:t>Nature of Dataset</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8/10/2023</a:t>
            </a:fld>
            <a:endParaRPr lang="en-US" dirty="0"/>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8" name="TextBox 7">
            <a:extLst>
              <a:ext uri="{FF2B5EF4-FFF2-40B4-BE49-F238E27FC236}">
                <a16:creationId xmlns:a16="http://schemas.microsoft.com/office/drawing/2014/main" id="{66DA8409-5019-41A6-0E56-6A1C66625DAF}"/>
              </a:ext>
            </a:extLst>
          </p:cNvPr>
          <p:cNvSpPr txBox="1"/>
          <p:nvPr/>
        </p:nvSpPr>
        <p:spPr>
          <a:xfrm>
            <a:off x="374069" y="798131"/>
            <a:ext cx="3236772" cy="1708160"/>
          </a:xfrm>
          <a:prstGeom prst="rect">
            <a:avLst/>
          </a:prstGeom>
          <a:noFill/>
        </p:spPr>
        <p:txBody>
          <a:bodyPr wrap="square" rtlCol="0">
            <a:spAutoFit/>
          </a:bodyPr>
          <a:lstStyle/>
          <a:p>
            <a:r>
              <a:rPr lang="en-SG" sz="1500" u="sng" dirty="0"/>
              <a:t>Numeric Data</a:t>
            </a:r>
          </a:p>
          <a:p>
            <a:pPr marL="457200" indent="-457200">
              <a:buAutoNum type="arabicPeriod"/>
            </a:pPr>
            <a:r>
              <a:rPr lang="en-SG" sz="1500" dirty="0"/>
              <a:t>Gas Consumption (tons)</a:t>
            </a:r>
          </a:p>
          <a:p>
            <a:pPr marL="457200" indent="-457200">
              <a:buAutoNum type="arabicPeriod"/>
            </a:pPr>
            <a:r>
              <a:rPr lang="en-SG" sz="1500" dirty="0"/>
              <a:t>Electricity Consumption (MWh)</a:t>
            </a:r>
          </a:p>
          <a:p>
            <a:pPr marL="457200" indent="-457200">
              <a:buAutoNum type="arabicPeriod"/>
            </a:pPr>
            <a:r>
              <a:rPr lang="en-SG" sz="1500" dirty="0"/>
              <a:t>Water Consumption (tons)</a:t>
            </a:r>
          </a:p>
          <a:p>
            <a:r>
              <a:rPr lang="en-SG" sz="1500" u="sng" dirty="0"/>
              <a:t>Categorical Data</a:t>
            </a:r>
          </a:p>
          <a:p>
            <a:r>
              <a:rPr lang="en-SG" sz="1500" dirty="0"/>
              <a:t>1. DATE</a:t>
            </a:r>
          </a:p>
          <a:p>
            <a:endParaRPr lang="en-SG" sz="1500" dirty="0"/>
          </a:p>
        </p:txBody>
      </p:sp>
      <p:pic>
        <p:nvPicPr>
          <p:cNvPr id="10" name="Picture 9">
            <a:extLst>
              <a:ext uri="{FF2B5EF4-FFF2-40B4-BE49-F238E27FC236}">
                <a16:creationId xmlns:a16="http://schemas.microsoft.com/office/drawing/2014/main" id="{467F527F-E271-8285-DDE3-ACE15924B018}"/>
              </a:ext>
            </a:extLst>
          </p:cNvPr>
          <p:cNvPicPr>
            <a:picLocks noChangeAspect="1"/>
          </p:cNvPicPr>
          <p:nvPr/>
        </p:nvPicPr>
        <p:blipFill>
          <a:blip r:embed="rId2"/>
          <a:stretch>
            <a:fillRect/>
          </a:stretch>
        </p:blipFill>
        <p:spPr>
          <a:xfrm>
            <a:off x="339106" y="4965174"/>
            <a:ext cx="1318784" cy="497655"/>
          </a:xfrm>
          <a:prstGeom prst="rect">
            <a:avLst/>
          </a:prstGeom>
        </p:spPr>
      </p:pic>
      <p:pic>
        <p:nvPicPr>
          <p:cNvPr id="12" name="Picture 11">
            <a:extLst>
              <a:ext uri="{FF2B5EF4-FFF2-40B4-BE49-F238E27FC236}">
                <a16:creationId xmlns:a16="http://schemas.microsoft.com/office/drawing/2014/main" id="{F4BFB4EE-4B3F-9C3C-866D-35BAE3FB72F2}"/>
              </a:ext>
            </a:extLst>
          </p:cNvPr>
          <p:cNvPicPr>
            <a:picLocks noChangeAspect="1"/>
          </p:cNvPicPr>
          <p:nvPr/>
        </p:nvPicPr>
        <p:blipFill>
          <a:blip r:embed="rId3"/>
          <a:stretch>
            <a:fillRect/>
          </a:stretch>
        </p:blipFill>
        <p:spPr>
          <a:xfrm>
            <a:off x="339106" y="3843143"/>
            <a:ext cx="2236411" cy="1039807"/>
          </a:xfrm>
          <a:prstGeom prst="rect">
            <a:avLst/>
          </a:prstGeom>
        </p:spPr>
      </p:pic>
      <p:pic>
        <p:nvPicPr>
          <p:cNvPr id="14" name="Picture 13">
            <a:extLst>
              <a:ext uri="{FF2B5EF4-FFF2-40B4-BE49-F238E27FC236}">
                <a16:creationId xmlns:a16="http://schemas.microsoft.com/office/drawing/2014/main" id="{9960CE70-986C-2B9A-417D-D95D8BB225CD}"/>
              </a:ext>
            </a:extLst>
          </p:cNvPr>
          <p:cNvPicPr>
            <a:picLocks noChangeAspect="1"/>
          </p:cNvPicPr>
          <p:nvPr/>
        </p:nvPicPr>
        <p:blipFill>
          <a:blip r:embed="rId4"/>
          <a:stretch>
            <a:fillRect/>
          </a:stretch>
        </p:blipFill>
        <p:spPr>
          <a:xfrm>
            <a:off x="339106" y="2446069"/>
            <a:ext cx="3402661" cy="1270521"/>
          </a:xfrm>
          <a:prstGeom prst="rect">
            <a:avLst/>
          </a:prstGeom>
        </p:spPr>
      </p:pic>
      <p:sp>
        <p:nvSpPr>
          <p:cNvPr id="3" name="Title 1">
            <a:extLst>
              <a:ext uri="{FF2B5EF4-FFF2-40B4-BE49-F238E27FC236}">
                <a16:creationId xmlns:a16="http://schemas.microsoft.com/office/drawing/2014/main" id="{B864C09C-0D82-59F4-6426-DCC53C9CDDE0}"/>
              </a:ext>
            </a:extLst>
          </p:cNvPr>
          <p:cNvSpPr txBox="1">
            <a:spLocks/>
          </p:cNvSpPr>
          <p:nvPr/>
        </p:nvSpPr>
        <p:spPr>
          <a:xfrm>
            <a:off x="5132056" y="284877"/>
            <a:ext cx="3013363" cy="3384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500" dirty="0"/>
              <a:t>Data Exploration</a:t>
            </a:r>
          </a:p>
        </p:txBody>
      </p:sp>
      <p:pic>
        <p:nvPicPr>
          <p:cNvPr id="7" name="Picture 6">
            <a:extLst>
              <a:ext uri="{FF2B5EF4-FFF2-40B4-BE49-F238E27FC236}">
                <a16:creationId xmlns:a16="http://schemas.microsoft.com/office/drawing/2014/main" id="{777420FC-3A85-83B9-C4EC-640AD6CC4690}"/>
              </a:ext>
            </a:extLst>
          </p:cNvPr>
          <p:cNvPicPr>
            <a:picLocks noChangeAspect="1"/>
          </p:cNvPicPr>
          <p:nvPr/>
        </p:nvPicPr>
        <p:blipFill>
          <a:blip r:embed="rId5"/>
          <a:stretch>
            <a:fillRect/>
          </a:stretch>
        </p:blipFill>
        <p:spPr>
          <a:xfrm>
            <a:off x="4432021" y="579699"/>
            <a:ext cx="4459784" cy="2050773"/>
          </a:xfrm>
          <a:prstGeom prst="rect">
            <a:avLst/>
          </a:prstGeom>
        </p:spPr>
      </p:pic>
      <p:pic>
        <p:nvPicPr>
          <p:cNvPr id="9" name="Picture 8">
            <a:extLst>
              <a:ext uri="{FF2B5EF4-FFF2-40B4-BE49-F238E27FC236}">
                <a16:creationId xmlns:a16="http://schemas.microsoft.com/office/drawing/2014/main" id="{BB54D6C0-2E88-2326-C65A-B12D9351B995}"/>
              </a:ext>
            </a:extLst>
          </p:cNvPr>
          <p:cNvPicPr>
            <a:picLocks noChangeAspect="1"/>
          </p:cNvPicPr>
          <p:nvPr/>
        </p:nvPicPr>
        <p:blipFill>
          <a:blip r:embed="rId6"/>
          <a:stretch>
            <a:fillRect/>
          </a:stretch>
        </p:blipFill>
        <p:spPr>
          <a:xfrm>
            <a:off x="4454317" y="2582744"/>
            <a:ext cx="4437488" cy="1983996"/>
          </a:xfrm>
          <a:prstGeom prst="rect">
            <a:avLst/>
          </a:prstGeom>
        </p:spPr>
      </p:pic>
      <p:pic>
        <p:nvPicPr>
          <p:cNvPr id="11" name="Picture 10">
            <a:extLst>
              <a:ext uri="{FF2B5EF4-FFF2-40B4-BE49-F238E27FC236}">
                <a16:creationId xmlns:a16="http://schemas.microsoft.com/office/drawing/2014/main" id="{73126364-66B5-71DA-3ADC-B38516822063}"/>
              </a:ext>
            </a:extLst>
          </p:cNvPr>
          <p:cNvPicPr>
            <a:picLocks noChangeAspect="1"/>
          </p:cNvPicPr>
          <p:nvPr/>
        </p:nvPicPr>
        <p:blipFill>
          <a:blip r:embed="rId7"/>
          <a:stretch>
            <a:fillRect/>
          </a:stretch>
        </p:blipFill>
        <p:spPr>
          <a:xfrm>
            <a:off x="2880095" y="4654852"/>
            <a:ext cx="4368842" cy="1961934"/>
          </a:xfrm>
          <a:prstGeom prst="rect">
            <a:avLst/>
          </a:prstGeom>
        </p:spPr>
      </p:pic>
      <p:sp>
        <p:nvSpPr>
          <p:cNvPr id="13" name="TextBox 12">
            <a:extLst>
              <a:ext uri="{FF2B5EF4-FFF2-40B4-BE49-F238E27FC236}">
                <a16:creationId xmlns:a16="http://schemas.microsoft.com/office/drawing/2014/main" id="{AC80299D-C5DD-6940-6DCA-50CD65A204DA}"/>
              </a:ext>
            </a:extLst>
          </p:cNvPr>
          <p:cNvSpPr txBox="1"/>
          <p:nvPr/>
        </p:nvSpPr>
        <p:spPr>
          <a:xfrm>
            <a:off x="3610841" y="883227"/>
            <a:ext cx="45719" cy="369332"/>
          </a:xfrm>
          <a:prstGeom prst="rect">
            <a:avLst/>
          </a:prstGeom>
          <a:noFill/>
        </p:spPr>
        <p:txBody>
          <a:bodyPr wrap="square" rtlCol="0">
            <a:spAutoFit/>
          </a:bodyPr>
          <a:lstStyle/>
          <a:p>
            <a:endParaRPr lang="en-SG" dirty="0"/>
          </a:p>
        </p:txBody>
      </p:sp>
      <p:sp>
        <p:nvSpPr>
          <p:cNvPr id="5" name="TextBox 4">
            <a:extLst>
              <a:ext uri="{FF2B5EF4-FFF2-40B4-BE49-F238E27FC236}">
                <a16:creationId xmlns:a16="http://schemas.microsoft.com/office/drawing/2014/main" id="{A82C43AB-7BDF-384D-F773-8FCDE4141589}"/>
              </a:ext>
            </a:extLst>
          </p:cNvPr>
          <p:cNvSpPr txBox="1"/>
          <p:nvPr/>
        </p:nvSpPr>
        <p:spPr>
          <a:xfrm>
            <a:off x="8958322" y="2995936"/>
            <a:ext cx="3013363" cy="1015663"/>
          </a:xfrm>
          <a:prstGeom prst="rect">
            <a:avLst/>
          </a:prstGeom>
          <a:noFill/>
        </p:spPr>
        <p:txBody>
          <a:bodyPr wrap="square" rtlCol="0">
            <a:spAutoFit/>
          </a:bodyPr>
          <a:lstStyle/>
          <a:p>
            <a:r>
              <a:rPr lang="en-US" sz="1500" dirty="0"/>
              <a:t>Electricity Consumption has been increasing over the years which can be possibly attributed to the global population increase.</a:t>
            </a:r>
            <a:endParaRPr lang="en-SG" sz="1500" dirty="0"/>
          </a:p>
        </p:txBody>
      </p:sp>
      <p:sp>
        <p:nvSpPr>
          <p:cNvPr id="17" name="TextBox 16">
            <a:extLst>
              <a:ext uri="{FF2B5EF4-FFF2-40B4-BE49-F238E27FC236}">
                <a16:creationId xmlns:a16="http://schemas.microsoft.com/office/drawing/2014/main" id="{73033EEF-271A-0821-A8F1-828DC1D19E0C}"/>
              </a:ext>
            </a:extLst>
          </p:cNvPr>
          <p:cNvSpPr txBox="1"/>
          <p:nvPr/>
        </p:nvSpPr>
        <p:spPr>
          <a:xfrm>
            <a:off x="8958322" y="1031680"/>
            <a:ext cx="2262836" cy="1477328"/>
          </a:xfrm>
          <a:prstGeom prst="rect">
            <a:avLst/>
          </a:prstGeom>
          <a:noFill/>
        </p:spPr>
        <p:txBody>
          <a:bodyPr wrap="square" rtlCol="0">
            <a:spAutoFit/>
          </a:bodyPr>
          <a:lstStyle/>
          <a:p>
            <a:r>
              <a:rPr lang="en-SG" sz="1500" dirty="0"/>
              <a:t>There is an increase of about 7 tons of gas consumption over the years with fluctuations occurring during this period. </a:t>
            </a:r>
          </a:p>
        </p:txBody>
      </p:sp>
      <p:sp>
        <p:nvSpPr>
          <p:cNvPr id="18" name="TextBox 17">
            <a:extLst>
              <a:ext uri="{FF2B5EF4-FFF2-40B4-BE49-F238E27FC236}">
                <a16:creationId xmlns:a16="http://schemas.microsoft.com/office/drawing/2014/main" id="{C9C6D68A-7171-C9E4-49B0-D50A2D522FB3}"/>
              </a:ext>
            </a:extLst>
          </p:cNvPr>
          <p:cNvSpPr txBox="1"/>
          <p:nvPr/>
        </p:nvSpPr>
        <p:spPr>
          <a:xfrm>
            <a:off x="7334682" y="4755768"/>
            <a:ext cx="4245985" cy="784830"/>
          </a:xfrm>
          <a:prstGeom prst="rect">
            <a:avLst/>
          </a:prstGeom>
          <a:noFill/>
        </p:spPr>
        <p:txBody>
          <a:bodyPr wrap="square" rtlCol="0">
            <a:spAutoFit/>
          </a:bodyPr>
          <a:lstStyle/>
          <a:p>
            <a:r>
              <a:rPr lang="en-SG" sz="1500" dirty="0"/>
              <a:t>While there is a general fall in water consumption, fluctuations occurred greatly where water consumption peaked at 675 tons in 2010.</a:t>
            </a:r>
          </a:p>
        </p:txBody>
      </p:sp>
    </p:spTree>
    <p:extLst>
      <p:ext uri="{BB962C8B-B14F-4D97-AF65-F5344CB8AC3E}">
        <p14:creationId xmlns:p14="http://schemas.microsoft.com/office/powerpoint/2010/main" val="194123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237273"/>
            <a:ext cx="9779183" cy="453447"/>
          </a:xfrm>
        </p:spPr>
        <p:txBody>
          <a:bodyPr/>
          <a:lstStyle/>
          <a:p>
            <a:pPr algn="ctr"/>
            <a:r>
              <a:rPr lang="en-SG" sz="2500" dirty="0"/>
              <a:t>Data Exploration</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8/10/2023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7" name="Picture 6">
            <a:extLst>
              <a:ext uri="{FF2B5EF4-FFF2-40B4-BE49-F238E27FC236}">
                <a16:creationId xmlns:a16="http://schemas.microsoft.com/office/drawing/2014/main" id="{F620983A-E38F-0510-E191-1C2D456B9F87}"/>
              </a:ext>
            </a:extLst>
          </p:cNvPr>
          <p:cNvPicPr>
            <a:picLocks noChangeAspect="1"/>
          </p:cNvPicPr>
          <p:nvPr/>
        </p:nvPicPr>
        <p:blipFill>
          <a:blip r:embed="rId2"/>
          <a:stretch>
            <a:fillRect/>
          </a:stretch>
        </p:blipFill>
        <p:spPr>
          <a:xfrm>
            <a:off x="294820" y="743219"/>
            <a:ext cx="5134429" cy="4127988"/>
          </a:xfrm>
          <a:prstGeom prst="rect">
            <a:avLst/>
          </a:prstGeom>
        </p:spPr>
      </p:pic>
      <p:pic>
        <p:nvPicPr>
          <p:cNvPr id="9" name="Picture 8">
            <a:extLst>
              <a:ext uri="{FF2B5EF4-FFF2-40B4-BE49-F238E27FC236}">
                <a16:creationId xmlns:a16="http://schemas.microsoft.com/office/drawing/2014/main" id="{40BD9401-6135-99C4-0729-EB1841C91479}"/>
              </a:ext>
            </a:extLst>
          </p:cNvPr>
          <p:cNvPicPr>
            <a:picLocks noChangeAspect="1"/>
          </p:cNvPicPr>
          <p:nvPr/>
        </p:nvPicPr>
        <p:blipFill>
          <a:blip r:embed="rId3"/>
          <a:stretch>
            <a:fillRect/>
          </a:stretch>
        </p:blipFill>
        <p:spPr>
          <a:xfrm>
            <a:off x="6250392" y="665286"/>
            <a:ext cx="4731745" cy="4283854"/>
          </a:xfrm>
          <a:prstGeom prst="rect">
            <a:avLst/>
          </a:prstGeom>
        </p:spPr>
      </p:pic>
      <p:sp>
        <p:nvSpPr>
          <p:cNvPr id="3" name="TextBox 2">
            <a:extLst>
              <a:ext uri="{FF2B5EF4-FFF2-40B4-BE49-F238E27FC236}">
                <a16:creationId xmlns:a16="http://schemas.microsoft.com/office/drawing/2014/main" id="{FD7901B5-FE4D-FF6C-9E3B-BD0FCDD869E4}"/>
              </a:ext>
            </a:extLst>
          </p:cNvPr>
          <p:cNvSpPr txBox="1"/>
          <p:nvPr/>
        </p:nvSpPr>
        <p:spPr>
          <a:xfrm>
            <a:off x="426894" y="5013614"/>
            <a:ext cx="5533159" cy="1200329"/>
          </a:xfrm>
          <a:prstGeom prst="rect">
            <a:avLst/>
          </a:prstGeom>
          <a:noFill/>
        </p:spPr>
        <p:txBody>
          <a:bodyPr wrap="square" rtlCol="0">
            <a:spAutoFit/>
          </a:bodyPr>
          <a:lstStyle/>
          <a:p>
            <a:r>
              <a:rPr lang="en-SG" dirty="0"/>
              <a:t>From the graph above,</a:t>
            </a:r>
            <a:r>
              <a:rPr lang="en-US" dirty="0"/>
              <a:t> </a:t>
            </a:r>
          </a:p>
          <a:p>
            <a:pPr marL="342900" indent="-342900">
              <a:buAutoNum type="arabicPeriod"/>
            </a:pPr>
            <a:r>
              <a:rPr lang="en-US" dirty="0"/>
              <a:t>Gas Consumption and Electricity Consumption tend to peak in January</a:t>
            </a:r>
          </a:p>
          <a:p>
            <a:pPr marL="342900" indent="-342900">
              <a:buAutoNum type="arabicPeriod"/>
            </a:pPr>
            <a:r>
              <a:rPr lang="en-US" dirty="0"/>
              <a:t>Water Consumption is highest in June.</a:t>
            </a:r>
            <a:endParaRPr lang="en-SG" dirty="0"/>
          </a:p>
        </p:txBody>
      </p:sp>
      <p:sp>
        <p:nvSpPr>
          <p:cNvPr id="8" name="TextBox 7">
            <a:extLst>
              <a:ext uri="{FF2B5EF4-FFF2-40B4-BE49-F238E27FC236}">
                <a16:creationId xmlns:a16="http://schemas.microsoft.com/office/drawing/2014/main" id="{96A81A1A-291B-CE29-8924-B37F50CD0D40}"/>
              </a:ext>
            </a:extLst>
          </p:cNvPr>
          <p:cNvSpPr txBox="1"/>
          <p:nvPr/>
        </p:nvSpPr>
        <p:spPr>
          <a:xfrm>
            <a:off x="5876058" y="5013614"/>
            <a:ext cx="5278581" cy="784830"/>
          </a:xfrm>
          <a:prstGeom prst="rect">
            <a:avLst/>
          </a:prstGeom>
          <a:noFill/>
        </p:spPr>
        <p:txBody>
          <a:bodyPr wrap="square" rtlCol="0">
            <a:spAutoFit/>
          </a:bodyPr>
          <a:lstStyle/>
          <a:p>
            <a:r>
              <a:rPr lang="en-SG" sz="1500" dirty="0"/>
              <a:t>From the graph above, it provides data in recent years 2021 and 2022. Electricity and Water Consumption usually peaks in August</a:t>
            </a:r>
          </a:p>
        </p:txBody>
      </p:sp>
    </p:spTree>
    <p:extLst>
      <p:ext uri="{BB962C8B-B14F-4D97-AF65-F5344CB8AC3E}">
        <p14:creationId xmlns:p14="http://schemas.microsoft.com/office/powerpoint/2010/main" val="300200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066131" y="446809"/>
            <a:ext cx="2264156" cy="422274"/>
          </a:xfrm>
        </p:spPr>
        <p:txBody>
          <a:bodyPr/>
          <a:lstStyle/>
          <a:p>
            <a:pPr algn="ctr"/>
            <a:r>
              <a:rPr lang="en-SG" sz="2500" dirty="0"/>
              <a:t>Stationarity</a:t>
            </a:r>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15" name="Picture 14">
            <a:extLst>
              <a:ext uri="{FF2B5EF4-FFF2-40B4-BE49-F238E27FC236}">
                <a16:creationId xmlns:a16="http://schemas.microsoft.com/office/drawing/2014/main" id="{1D481416-C0B1-6C81-8713-3119887C0EB9}"/>
              </a:ext>
            </a:extLst>
          </p:cNvPr>
          <p:cNvPicPr>
            <a:picLocks noChangeAspect="1"/>
          </p:cNvPicPr>
          <p:nvPr/>
        </p:nvPicPr>
        <p:blipFill>
          <a:blip r:embed="rId2"/>
          <a:stretch>
            <a:fillRect/>
          </a:stretch>
        </p:blipFill>
        <p:spPr>
          <a:xfrm>
            <a:off x="486640" y="1641855"/>
            <a:ext cx="3962399" cy="1689023"/>
          </a:xfrm>
          <a:prstGeom prst="rect">
            <a:avLst/>
          </a:prstGeom>
        </p:spPr>
      </p:pic>
      <p:sp>
        <p:nvSpPr>
          <p:cNvPr id="17" name="TextBox 16">
            <a:extLst>
              <a:ext uri="{FF2B5EF4-FFF2-40B4-BE49-F238E27FC236}">
                <a16:creationId xmlns:a16="http://schemas.microsoft.com/office/drawing/2014/main" id="{674E8BE0-4677-3797-3A00-99FB3C57B7D3}"/>
              </a:ext>
            </a:extLst>
          </p:cNvPr>
          <p:cNvSpPr txBox="1"/>
          <p:nvPr/>
        </p:nvSpPr>
        <p:spPr>
          <a:xfrm>
            <a:off x="464772" y="910596"/>
            <a:ext cx="4118264" cy="646331"/>
          </a:xfrm>
          <a:prstGeom prst="rect">
            <a:avLst/>
          </a:prstGeom>
          <a:noFill/>
        </p:spPr>
        <p:txBody>
          <a:bodyPr wrap="square" rtlCol="0">
            <a:spAutoFit/>
          </a:bodyPr>
          <a:lstStyle/>
          <a:p>
            <a:r>
              <a:rPr lang="en-US" sz="1200" dirty="0"/>
              <a:t>H0: The time series can be represented by a unit root, that is not stationary.</a:t>
            </a:r>
          </a:p>
          <a:p>
            <a:r>
              <a:rPr lang="en-US" sz="1200" dirty="0"/>
              <a:t>H1:The time series is stationary</a:t>
            </a:r>
            <a:endParaRPr lang="en-SG" sz="1200" dirty="0"/>
          </a:p>
        </p:txBody>
      </p:sp>
      <p:sp>
        <p:nvSpPr>
          <p:cNvPr id="21" name="Title 1">
            <a:extLst>
              <a:ext uri="{FF2B5EF4-FFF2-40B4-BE49-F238E27FC236}">
                <a16:creationId xmlns:a16="http://schemas.microsoft.com/office/drawing/2014/main" id="{789E9BAC-C05C-9BC3-CCD8-B99E1BED39C0}"/>
              </a:ext>
            </a:extLst>
          </p:cNvPr>
          <p:cNvSpPr txBox="1">
            <a:spLocks/>
          </p:cNvSpPr>
          <p:nvPr/>
        </p:nvSpPr>
        <p:spPr>
          <a:xfrm>
            <a:off x="6460746" y="303592"/>
            <a:ext cx="3873014" cy="4222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500" dirty="0"/>
              <a:t>Seasonal Decomposition</a:t>
            </a:r>
          </a:p>
        </p:txBody>
      </p:sp>
      <p:sp>
        <p:nvSpPr>
          <p:cNvPr id="22" name="TextBox 21">
            <a:extLst>
              <a:ext uri="{FF2B5EF4-FFF2-40B4-BE49-F238E27FC236}">
                <a16:creationId xmlns:a16="http://schemas.microsoft.com/office/drawing/2014/main" id="{868F2E46-8C19-AB1E-A4B0-48724FF5424B}"/>
              </a:ext>
            </a:extLst>
          </p:cNvPr>
          <p:cNvSpPr txBox="1"/>
          <p:nvPr/>
        </p:nvSpPr>
        <p:spPr>
          <a:xfrm>
            <a:off x="8396252" y="3792222"/>
            <a:ext cx="3270340" cy="553998"/>
          </a:xfrm>
          <a:prstGeom prst="rect">
            <a:avLst/>
          </a:prstGeom>
          <a:noFill/>
        </p:spPr>
        <p:txBody>
          <a:bodyPr wrap="square" rtlCol="0">
            <a:spAutoFit/>
          </a:bodyPr>
          <a:lstStyle/>
          <a:p>
            <a:r>
              <a:rPr lang="en-SG" sz="1500" dirty="0"/>
              <a:t>- Seasonal Period observed every 12 months </a:t>
            </a:r>
          </a:p>
        </p:txBody>
      </p:sp>
      <p:pic>
        <p:nvPicPr>
          <p:cNvPr id="26" name="Picture 25">
            <a:extLst>
              <a:ext uri="{FF2B5EF4-FFF2-40B4-BE49-F238E27FC236}">
                <a16:creationId xmlns:a16="http://schemas.microsoft.com/office/drawing/2014/main" id="{7387D996-3623-C68C-0A50-1AE7F4D75644}"/>
              </a:ext>
            </a:extLst>
          </p:cNvPr>
          <p:cNvPicPr>
            <a:picLocks noChangeAspect="1"/>
          </p:cNvPicPr>
          <p:nvPr/>
        </p:nvPicPr>
        <p:blipFill>
          <a:blip r:embed="rId3"/>
          <a:stretch>
            <a:fillRect/>
          </a:stretch>
        </p:blipFill>
        <p:spPr>
          <a:xfrm>
            <a:off x="4796436" y="1076706"/>
            <a:ext cx="3520151" cy="2610825"/>
          </a:xfrm>
          <a:prstGeom prst="rect">
            <a:avLst/>
          </a:prstGeom>
        </p:spPr>
      </p:pic>
      <p:pic>
        <p:nvPicPr>
          <p:cNvPr id="28" name="Picture 27">
            <a:extLst>
              <a:ext uri="{FF2B5EF4-FFF2-40B4-BE49-F238E27FC236}">
                <a16:creationId xmlns:a16="http://schemas.microsoft.com/office/drawing/2014/main" id="{818FFB01-CC23-699E-1452-1E1B6425C3C3}"/>
              </a:ext>
            </a:extLst>
          </p:cNvPr>
          <p:cNvPicPr>
            <a:picLocks noChangeAspect="1"/>
          </p:cNvPicPr>
          <p:nvPr/>
        </p:nvPicPr>
        <p:blipFill>
          <a:blip r:embed="rId4"/>
          <a:stretch>
            <a:fillRect/>
          </a:stretch>
        </p:blipFill>
        <p:spPr>
          <a:xfrm>
            <a:off x="8446474" y="1076706"/>
            <a:ext cx="3520151" cy="2540202"/>
          </a:xfrm>
          <a:prstGeom prst="rect">
            <a:avLst/>
          </a:prstGeom>
        </p:spPr>
      </p:pic>
      <p:pic>
        <p:nvPicPr>
          <p:cNvPr id="30" name="Picture 29">
            <a:extLst>
              <a:ext uri="{FF2B5EF4-FFF2-40B4-BE49-F238E27FC236}">
                <a16:creationId xmlns:a16="http://schemas.microsoft.com/office/drawing/2014/main" id="{3DE63315-AF85-9316-FC06-F16E18C3620E}"/>
              </a:ext>
            </a:extLst>
          </p:cNvPr>
          <p:cNvPicPr>
            <a:picLocks noChangeAspect="1"/>
          </p:cNvPicPr>
          <p:nvPr/>
        </p:nvPicPr>
        <p:blipFill>
          <a:blip r:embed="rId5"/>
          <a:stretch>
            <a:fillRect/>
          </a:stretch>
        </p:blipFill>
        <p:spPr>
          <a:xfrm>
            <a:off x="4700670" y="3792222"/>
            <a:ext cx="3520151" cy="2564128"/>
          </a:xfrm>
          <a:prstGeom prst="rect">
            <a:avLst/>
          </a:prstGeom>
        </p:spPr>
      </p:pic>
      <p:sp>
        <p:nvSpPr>
          <p:cNvPr id="3" name="Rectangle: Rounded Corners 2">
            <a:extLst>
              <a:ext uri="{FF2B5EF4-FFF2-40B4-BE49-F238E27FC236}">
                <a16:creationId xmlns:a16="http://schemas.microsoft.com/office/drawing/2014/main" id="{909C2590-C82A-BD78-B45F-5753623B495D}"/>
              </a:ext>
            </a:extLst>
          </p:cNvPr>
          <p:cNvSpPr/>
          <p:nvPr/>
        </p:nvSpPr>
        <p:spPr>
          <a:xfrm>
            <a:off x="358895" y="3392828"/>
            <a:ext cx="4010740" cy="317902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200" i="0" dirty="0">
                <a:solidFill>
                  <a:srgbClr val="000000"/>
                </a:solidFill>
                <a:effectLst/>
              </a:rPr>
              <a:t>Gas Consumption (tons) p value is 0.010811 which is &lt; 0.05. Reject the null hypothesis (H0), the data does not have unit root and is stationary</a:t>
            </a:r>
          </a:p>
          <a:p>
            <a:endParaRPr lang="en-US" sz="1200" i="0" dirty="0">
              <a:solidFill>
                <a:srgbClr val="000000"/>
              </a:solidFill>
              <a:effectLst/>
            </a:endParaRPr>
          </a:p>
          <a:p>
            <a:pPr marL="171450" indent="-171450">
              <a:buFontTx/>
              <a:buChar char="-"/>
            </a:pPr>
            <a:r>
              <a:rPr lang="en-US" sz="1200" i="0" dirty="0">
                <a:solidFill>
                  <a:srgbClr val="000000"/>
                </a:solidFill>
                <a:effectLst/>
              </a:rPr>
              <a:t>Electricity Consumption (MWh) p value is 0.186218 which is &gt; 0.05. Fail the reject the null hypothesis (H0), the data has a unit root and is non-stationary.</a:t>
            </a:r>
          </a:p>
          <a:p>
            <a:endParaRPr lang="en-US" sz="1200" dirty="0">
              <a:solidFill>
                <a:srgbClr val="000000"/>
              </a:solidFill>
            </a:endParaRPr>
          </a:p>
          <a:p>
            <a:pPr marL="171450" indent="-171450">
              <a:buFontTx/>
              <a:buChar char="-"/>
            </a:pPr>
            <a:r>
              <a:rPr lang="en-US" sz="1200" i="0" dirty="0">
                <a:solidFill>
                  <a:srgbClr val="000000"/>
                </a:solidFill>
                <a:effectLst/>
              </a:rPr>
              <a:t>Water Consumption (tons) p value is 0.000090 which is &lt; 0.05. Reject the null hypothesis (H0), the data does not have unit root and is stationary</a:t>
            </a:r>
          </a:p>
          <a:p>
            <a:endParaRPr lang="en-US" sz="1200" dirty="0">
              <a:solidFill>
                <a:srgbClr val="000000"/>
              </a:solidFill>
            </a:endParaRPr>
          </a:p>
          <a:p>
            <a:r>
              <a:rPr lang="en-US" sz="1200" dirty="0">
                <a:solidFill>
                  <a:srgbClr val="000000"/>
                </a:solidFill>
              </a:rPr>
              <a:t>Electricity Consumption is differenced in order to make the time series stationary.</a:t>
            </a:r>
            <a:endParaRPr lang="en-US" sz="1200" i="0" dirty="0">
              <a:solidFill>
                <a:srgbClr val="000000"/>
              </a:solidFill>
              <a:effectLst/>
            </a:endParaRPr>
          </a:p>
        </p:txBody>
      </p:sp>
    </p:spTree>
    <p:extLst>
      <p:ext uri="{BB962C8B-B14F-4D97-AF65-F5344CB8AC3E}">
        <p14:creationId xmlns:p14="http://schemas.microsoft.com/office/powerpoint/2010/main" val="3071104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2954" y="144704"/>
            <a:ext cx="9779183" cy="406687"/>
          </a:xfrm>
        </p:spPr>
        <p:txBody>
          <a:bodyPr/>
          <a:lstStyle/>
          <a:p>
            <a:pPr algn="ctr"/>
            <a:r>
              <a:rPr lang="en-SG" sz="2500" dirty="0"/>
              <a:t>ACF and PACF Plots</a:t>
            </a:r>
          </a:p>
        </p:txBody>
      </p:sp>
      <p:sp>
        <p:nvSpPr>
          <p:cNvPr id="4" name="Date Placeholder 3">
            <a:extLst>
              <a:ext uri="{FF2B5EF4-FFF2-40B4-BE49-F238E27FC236}">
                <a16:creationId xmlns:a16="http://schemas.microsoft.com/office/drawing/2014/main" id="{E1EC5AE9-5C7E-5868-9F82-5A8FF048642F}"/>
              </a:ext>
            </a:extLst>
          </p:cNvPr>
          <p:cNvSpPr>
            <a:spLocks noGrp="1"/>
          </p:cNvSpPr>
          <p:nvPr>
            <p:ph type="dt" sz="half" idx="2"/>
          </p:nvPr>
        </p:nvSpPr>
        <p:spPr/>
        <p:txBody>
          <a:bodyPr/>
          <a:lstStyle/>
          <a:p>
            <a:fld id="{DD9C8446-696E-6942-B6C8-CC9CAD0B34E0}" type="datetime1">
              <a:rPr lang="en-US" smtClean="0"/>
              <a:pPr/>
              <a:t>8/10/2023</a:t>
            </a:fld>
            <a:endParaRPr lang="en-US" dirty="0"/>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7" name="Picture 6">
            <a:extLst>
              <a:ext uri="{FF2B5EF4-FFF2-40B4-BE49-F238E27FC236}">
                <a16:creationId xmlns:a16="http://schemas.microsoft.com/office/drawing/2014/main" id="{C44FD72D-4AC8-16A1-D961-34FE271059EF}"/>
              </a:ext>
            </a:extLst>
          </p:cNvPr>
          <p:cNvPicPr>
            <a:picLocks noChangeAspect="1"/>
          </p:cNvPicPr>
          <p:nvPr/>
        </p:nvPicPr>
        <p:blipFill>
          <a:blip r:embed="rId2"/>
          <a:stretch>
            <a:fillRect/>
          </a:stretch>
        </p:blipFill>
        <p:spPr>
          <a:xfrm>
            <a:off x="381000" y="2211616"/>
            <a:ext cx="2566689" cy="3970976"/>
          </a:xfrm>
          <a:prstGeom prst="rect">
            <a:avLst/>
          </a:prstGeom>
        </p:spPr>
      </p:pic>
      <p:pic>
        <p:nvPicPr>
          <p:cNvPr id="9" name="Picture 8">
            <a:extLst>
              <a:ext uri="{FF2B5EF4-FFF2-40B4-BE49-F238E27FC236}">
                <a16:creationId xmlns:a16="http://schemas.microsoft.com/office/drawing/2014/main" id="{7189FC7C-8D25-FE1A-5BAD-0AD4AE1D732B}"/>
              </a:ext>
            </a:extLst>
          </p:cNvPr>
          <p:cNvPicPr>
            <a:picLocks noChangeAspect="1"/>
          </p:cNvPicPr>
          <p:nvPr/>
        </p:nvPicPr>
        <p:blipFill>
          <a:blip r:embed="rId3"/>
          <a:stretch>
            <a:fillRect/>
          </a:stretch>
        </p:blipFill>
        <p:spPr>
          <a:xfrm>
            <a:off x="3012820" y="2231520"/>
            <a:ext cx="2520396" cy="3951072"/>
          </a:xfrm>
          <a:prstGeom prst="rect">
            <a:avLst/>
          </a:prstGeom>
        </p:spPr>
      </p:pic>
      <p:sp>
        <p:nvSpPr>
          <p:cNvPr id="10" name="TextBox 9">
            <a:extLst>
              <a:ext uri="{FF2B5EF4-FFF2-40B4-BE49-F238E27FC236}">
                <a16:creationId xmlns:a16="http://schemas.microsoft.com/office/drawing/2014/main" id="{2C36F9C0-B171-291A-8CE6-CB726B7E4603}"/>
              </a:ext>
            </a:extLst>
          </p:cNvPr>
          <p:cNvSpPr txBox="1"/>
          <p:nvPr/>
        </p:nvSpPr>
        <p:spPr>
          <a:xfrm>
            <a:off x="3169809" y="1888451"/>
            <a:ext cx="2542393" cy="323165"/>
          </a:xfrm>
          <a:prstGeom prst="rect">
            <a:avLst/>
          </a:prstGeom>
          <a:noFill/>
        </p:spPr>
        <p:txBody>
          <a:bodyPr wrap="square" rtlCol="0">
            <a:spAutoFit/>
          </a:bodyPr>
          <a:lstStyle/>
          <a:p>
            <a:r>
              <a:rPr lang="en-SG" sz="1500" u="sng" dirty="0"/>
              <a:t>Water Consumption (tons)</a:t>
            </a:r>
          </a:p>
        </p:txBody>
      </p:sp>
      <p:sp>
        <p:nvSpPr>
          <p:cNvPr id="11" name="TextBox 10">
            <a:extLst>
              <a:ext uri="{FF2B5EF4-FFF2-40B4-BE49-F238E27FC236}">
                <a16:creationId xmlns:a16="http://schemas.microsoft.com/office/drawing/2014/main" id="{5D4F5C9D-D897-2E8E-E5E9-7A53392762A9}"/>
              </a:ext>
            </a:extLst>
          </p:cNvPr>
          <p:cNvSpPr txBox="1"/>
          <p:nvPr/>
        </p:nvSpPr>
        <p:spPr>
          <a:xfrm>
            <a:off x="585656" y="1862529"/>
            <a:ext cx="2266105" cy="323165"/>
          </a:xfrm>
          <a:prstGeom prst="rect">
            <a:avLst/>
          </a:prstGeom>
          <a:noFill/>
        </p:spPr>
        <p:txBody>
          <a:bodyPr wrap="square" rtlCol="0">
            <a:spAutoFit/>
          </a:bodyPr>
          <a:lstStyle/>
          <a:p>
            <a:r>
              <a:rPr lang="en-SG" sz="1500" u="sng" dirty="0"/>
              <a:t>Gas Consumption (tons)</a:t>
            </a:r>
          </a:p>
        </p:txBody>
      </p:sp>
      <p:pic>
        <p:nvPicPr>
          <p:cNvPr id="13" name="Picture 12">
            <a:extLst>
              <a:ext uri="{FF2B5EF4-FFF2-40B4-BE49-F238E27FC236}">
                <a16:creationId xmlns:a16="http://schemas.microsoft.com/office/drawing/2014/main" id="{A71478B7-288C-A4AF-5595-C06B73EC3F9D}"/>
              </a:ext>
            </a:extLst>
          </p:cNvPr>
          <p:cNvPicPr>
            <a:picLocks noChangeAspect="1"/>
          </p:cNvPicPr>
          <p:nvPr/>
        </p:nvPicPr>
        <p:blipFill>
          <a:blip r:embed="rId4"/>
          <a:stretch>
            <a:fillRect/>
          </a:stretch>
        </p:blipFill>
        <p:spPr>
          <a:xfrm>
            <a:off x="5688446" y="2337697"/>
            <a:ext cx="2520396" cy="3886716"/>
          </a:xfrm>
          <a:prstGeom prst="rect">
            <a:avLst/>
          </a:prstGeom>
        </p:spPr>
      </p:pic>
      <p:sp>
        <p:nvSpPr>
          <p:cNvPr id="14" name="TextBox 13">
            <a:extLst>
              <a:ext uri="{FF2B5EF4-FFF2-40B4-BE49-F238E27FC236}">
                <a16:creationId xmlns:a16="http://schemas.microsoft.com/office/drawing/2014/main" id="{A4632E3B-1024-5EED-5C3F-D7616EDBDC55}"/>
              </a:ext>
            </a:extLst>
          </p:cNvPr>
          <p:cNvSpPr txBox="1"/>
          <p:nvPr/>
        </p:nvSpPr>
        <p:spPr>
          <a:xfrm>
            <a:off x="5857860" y="1901567"/>
            <a:ext cx="2181567" cy="323165"/>
          </a:xfrm>
          <a:prstGeom prst="rect">
            <a:avLst/>
          </a:prstGeom>
          <a:noFill/>
        </p:spPr>
        <p:txBody>
          <a:bodyPr wrap="square" rtlCol="0">
            <a:spAutoFit/>
          </a:bodyPr>
          <a:lstStyle/>
          <a:p>
            <a:r>
              <a:rPr lang="en-SG" sz="1500" u="sng" dirty="0"/>
              <a:t>Electricity Usage (MWh)</a:t>
            </a:r>
          </a:p>
        </p:txBody>
      </p:sp>
      <p:sp>
        <p:nvSpPr>
          <p:cNvPr id="3" name="TextBox 2">
            <a:extLst>
              <a:ext uri="{FF2B5EF4-FFF2-40B4-BE49-F238E27FC236}">
                <a16:creationId xmlns:a16="http://schemas.microsoft.com/office/drawing/2014/main" id="{42362CCB-4E49-30C5-2531-FA1DF4FB2985}"/>
              </a:ext>
            </a:extLst>
          </p:cNvPr>
          <p:cNvSpPr txBox="1"/>
          <p:nvPr/>
        </p:nvSpPr>
        <p:spPr>
          <a:xfrm>
            <a:off x="8273973" y="2379260"/>
            <a:ext cx="3421878" cy="2246769"/>
          </a:xfrm>
          <a:prstGeom prst="rect">
            <a:avLst/>
          </a:prstGeom>
          <a:noFill/>
        </p:spPr>
        <p:txBody>
          <a:bodyPr wrap="square" rtlCol="0">
            <a:spAutoFit/>
          </a:bodyPr>
          <a:lstStyle/>
          <a:p>
            <a:r>
              <a:rPr lang="en-US" sz="1400" dirty="0"/>
              <a:t>Gas Consumption and Water Consumption: Tail off at ACF Plot, which indicates an AR model. From PACF plot, cut off happens at lag 2. This illustrates an AR(2) model</a:t>
            </a:r>
          </a:p>
          <a:p>
            <a:endParaRPr lang="en-US" sz="1400" dirty="0"/>
          </a:p>
          <a:p>
            <a:r>
              <a:rPr lang="en-US" sz="1400" dirty="0"/>
              <a:t>Electricity Consumption: Tail off at ACF Plot, which indicates an AR model. From PACF plot, cut off happens at lag 1. This illustrates an AR(1) model</a:t>
            </a:r>
            <a:endParaRPr lang="en-SG" sz="1400" dirty="0"/>
          </a:p>
        </p:txBody>
      </p:sp>
      <p:pic>
        <p:nvPicPr>
          <p:cNvPr id="8" name="Picture 7">
            <a:extLst>
              <a:ext uri="{FF2B5EF4-FFF2-40B4-BE49-F238E27FC236}">
                <a16:creationId xmlns:a16="http://schemas.microsoft.com/office/drawing/2014/main" id="{18214E9D-2E4C-2932-1272-6CE979E24E5B}"/>
              </a:ext>
            </a:extLst>
          </p:cNvPr>
          <p:cNvPicPr>
            <a:picLocks noChangeAspect="1"/>
          </p:cNvPicPr>
          <p:nvPr/>
        </p:nvPicPr>
        <p:blipFill>
          <a:blip r:embed="rId5"/>
          <a:stretch>
            <a:fillRect/>
          </a:stretch>
        </p:blipFill>
        <p:spPr>
          <a:xfrm>
            <a:off x="762302" y="745804"/>
            <a:ext cx="4090254" cy="982022"/>
          </a:xfrm>
          <a:prstGeom prst="rect">
            <a:avLst/>
          </a:prstGeom>
        </p:spPr>
      </p:pic>
      <p:sp>
        <p:nvSpPr>
          <p:cNvPr id="12" name="TextBox 11">
            <a:extLst>
              <a:ext uri="{FF2B5EF4-FFF2-40B4-BE49-F238E27FC236}">
                <a16:creationId xmlns:a16="http://schemas.microsoft.com/office/drawing/2014/main" id="{4D06F4BE-5512-62AE-7C1B-BF8618E0E56D}"/>
              </a:ext>
            </a:extLst>
          </p:cNvPr>
          <p:cNvSpPr txBox="1"/>
          <p:nvPr/>
        </p:nvSpPr>
        <p:spPr>
          <a:xfrm>
            <a:off x="5157035" y="772794"/>
            <a:ext cx="4827877" cy="784830"/>
          </a:xfrm>
          <a:prstGeom prst="rect">
            <a:avLst/>
          </a:prstGeom>
          <a:noFill/>
        </p:spPr>
        <p:txBody>
          <a:bodyPr wrap="square">
            <a:spAutoFit/>
          </a:bodyPr>
          <a:lstStyle/>
          <a:p>
            <a:r>
              <a:rPr lang="en-SG" sz="1500" dirty="0"/>
              <a:t>A</a:t>
            </a:r>
            <a:r>
              <a:rPr lang="en-US" sz="1500" dirty="0"/>
              <a:t>n 90:10 ratio between training and test data is chosen where data before Year 2019-11 is used for training and data from Year 2019-11 is used for testing</a:t>
            </a:r>
            <a:endParaRPr lang="en-SG" sz="1500" dirty="0"/>
          </a:p>
        </p:txBody>
      </p:sp>
    </p:spTree>
    <p:extLst>
      <p:ext uri="{BB962C8B-B14F-4D97-AF65-F5344CB8AC3E}">
        <p14:creationId xmlns:p14="http://schemas.microsoft.com/office/powerpoint/2010/main" val="6915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6ED4-375E-CA92-9A76-4F805D7D889C}"/>
              </a:ext>
            </a:extLst>
          </p:cNvPr>
          <p:cNvSpPr>
            <a:spLocks noGrp="1"/>
          </p:cNvSpPr>
          <p:nvPr>
            <p:ph type="title"/>
          </p:nvPr>
        </p:nvSpPr>
        <p:spPr>
          <a:xfrm>
            <a:off x="1206408" y="172968"/>
            <a:ext cx="9779183" cy="371478"/>
          </a:xfrm>
        </p:spPr>
        <p:txBody>
          <a:bodyPr/>
          <a:lstStyle/>
          <a:p>
            <a:pPr algn="ctr"/>
            <a:r>
              <a:rPr lang="en-SG" sz="2300" dirty="0"/>
              <a:t>Modelling (Gas Consumption)</a:t>
            </a:r>
          </a:p>
        </p:txBody>
      </p:sp>
      <p:sp>
        <p:nvSpPr>
          <p:cNvPr id="5" name="Footer Placeholder 4">
            <a:extLst>
              <a:ext uri="{FF2B5EF4-FFF2-40B4-BE49-F238E27FC236}">
                <a16:creationId xmlns:a16="http://schemas.microsoft.com/office/drawing/2014/main" id="{E23F9A37-D821-A3B7-CDFF-028929A0BE99}"/>
              </a:ext>
            </a:extLst>
          </p:cNvPr>
          <p:cNvSpPr>
            <a:spLocks noGrp="1"/>
          </p:cNvSpPr>
          <p:nvPr>
            <p:ph type="ftr" sz="quarter" idx="3"/>
          </p:nvPr>
        </p:nvSpPr>
        <p:spPr/>
        <p:txBody>
          <a:bodyPr/>
          <a:lstStyle/>
          <a:p>
            <a:r>
              <a:rPr lang="en-US" dirty="0"/>
              <a:t>Time Series Forecasting</a:t>
            </a:r>
          </a:p>
        </p:txBody>
      </p:sp>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F37562C3-80A3-30A6-1A90-6B91A4021B23}"/>
              </a:ext>
            </a:extLst>
          </p:cNvPr>
          <p:cNvPicPr>
            <a:picLocks noChangeAspect="1"/>
          </p:cNvPicPr>
          <p:nvPr/>
        </p:nvPicPr>
        <p:blipFill>
          <a:blip r:embed="rId2"/>
          <a:stretch>
            <a:fillRect/>
          </a:stretch>
        </p:blipFill>
        <p:spPr>
          <a:xfrm>
            <a:off x="3196710" y="621169"/>
            <a:ext cx="885831" cy="457203"/>
          </a:xfrm>
          <a:prstGeom prst="rect">
            <a:avLst/>
          </a:prstGeom>
        </p:spPr>
      </p:pic>
      <p:sp>
        <p:nvSpPr>
          <p:cNvPr id="8" name="TextBox 7">
            <a:extLst>
              <a:ext uri="{FF2B5EF4-FFF2-40B4-BE49-F238E27FC236}">
                <a16:creationId xmlns:a16="http://schemas.microsoft.com/office/drawing/2014/main" id="{775786D4-B6B4-1622-D046-1B3685E3DD4E}"/>
              </a:ext>
            </a:extLst>
          </p:cNvPr>
          <p:cNvSpPr txBox="1"/>
          <p:nvPr/>
        </p:nvSpPr>
        <p:spPr>
          <a:xfrm>
            <a:off x="656358" y="454652"/>
            <a:ext cx="2545774" cy="369332"/>
          </a:xfrm>
          <a:prstGeom prst="rect">
            <a:avLst/>
          </a:prstGeom>
          <a:noFill/>
        </p:spPr>
        <p:txBody>
          <a:bodyPr wrap="square" rtlCol="0">
            <a:spAutoFit/>
          </a:bodyPr>
          <a:lstStyle/>
          <a:p>
            <a:r>
              <a:rPr lang="en-SG" u="sng" dirty="0"/>
              <a:t>Auto ARIMA Model</a:t>
            </a:r>
          </a:p>
        </p:txBody>
      </p:sp>
      <p:pic>
        <p:nvPicPr>
          <p:cNvPr id="10" name="Picture 9">
            <a:extLst>
              <a:ext uri="{FF2B5EF4-FFF2-40B4-BE49-F238E27FC236}">
                <a16:creationId xmlns:a16="http://schemas.microsoft.com/office/drawing/2014/main" id="{5F9EC690-7FF0-2E19-6900-8DD5ADBFFB87}"/>
              </a:ext>
            </a:extLst>
          </p:cNvPr>
          <p:cNvPicPr>
            <a:picLocks noChangeAspect="1"/>
          </p:cNvPicPr>
          <p:nvPr/>
        </p:nvPicPr>
        <p:blipFill>
          <a:blip r:embed="rId3"/>
          <a:stretch>
            <a:fillRect/>
          </a:stretch>
        </p:blipFill>
        <p:spPr>
          <a:xfrm>
            <a:off x="656358" y="808207"/>
            <a:ext cx="2296399" cy="270165"/>
          </a:xfrm>
          <a:prstGeom prst="rect">
            <a:avLst/>
          </a:prstGeom>
        </p:spPr>
      </p:pic>
      <p:pic>
        <p:nvPicPr>
          <p:cNvPr id="12" name="Picture 11">
            <a:extLst>
              <a:ext uri="{FF2B5EF4-FFF2-40B4-BE49-F238E27FC236}">
                <a16:creationId xmlns:a16="http://schemas.microsoft.com/office/drawing/2014/main" id="{B0356F1B-AD06-AF72-F5FD-CC98331C0B82}"/>
              </a:ext>
            </a:extLst>
          </p:cNvPr>
          <p:cNvPicPr>
            <a:picLocks noChangeAspect="1"/>
          </p:cNvPicPr>
          <p:nvPr/>
        </p:nvPicPr>
        <p:blipFill>
          <a:blip r:embed="rId4"/>
          <a:stretch>
            <a:fillRect/>
          </a:stretch>
        </p:blipFill>
        <p:spPr>
          <a:xfrm>
            <a:off x="458932" y="1140736"/>
            <a:ext cx="4977255" cy="2002025"/>
          </a:xfrm>
          <a:prstGeom prst="rect">
            <a:avLst/>
          </a:prstGeom>
        </p:spPr>
      </p:pic>
      <p:pic>
        <p:nvPicPr>
          <p:cNvPr id="14" name="Picture 13">
            <a:extLst>
              <a:ext uri="{FF2B5EF4-FFF2-40B4-BE49-F238E27FC236}">
                <a16:creationId xmlns:a16="http://schemas.microsoft.com/office/drawing/2014/main" id="{1046CCDD-07FA-2A08-E9CE-70E3786801A6}"/>
              </a:ext>
            </a:extLst>
          </p:cNvPr>
          <p:cNvPicPr>
            <a:picLocks noChangeAspect="1"/>
          </p:cNvPicPr>
          <p:nvPr/>
        </p:nvPicPr>
        <p:blipFill>
          <a:blip r:embed="rId5"/>
          <a:stretch>
            <a:fillRect/>
          </a:stretch>
        </p:blipFill>
        <p:spPr>
          <a:xfrm>
            <a:off x="536431" y="3150709"/>
            <a:ext cx="4257706" cy="371478"/>
          </a:xfrm>
          <a:prstGeom prst="rect">
            <a:avLst/>
          </a:prstGeom>
        </p:spPr>
      </p:pic>
      <p:pic>
        <p:nvPicPr>
          <p:cNvPr id="16" name="Picture 15">
            <a:extLst>
              <a:ext uri="{FF2B5EF4-FFF2-40B4-BE49-F238E27FC236}">
                <a16:creationId xmlns:a16="http://schemas.microsoft.com/office/drawing/2014/main" id="{B559208B-96BD-1073-EABF-F30FCA1799F7}"/>
              </a:ext>
            </a:extLst>
          </p:cNvPr>
          <p:cNvPicPr>
            <a:picLocks noChangeAspect="1"/>
          </p:cNvPicPr>
          <p:nvPr/>
        </p:nvPicPr>
        <p:blipFill>
          <a:blip r:embed="rId6"/>
          <a:stretch>
            <a:fillRect/>
          </a:stretch>
        </p:blipFill>
        <p:spPr>
          <a:xfrm>
            <a:off x="536431" y="4024871"/>
            <a:ext cx="1990740" cy="238127"/>
          </a:xfrm>
          <a:prstGeom prst="rect">
            <a:avLst/>
          </a:prstGeom>
        </p:spPr>
      </p:pic>
      <p:pic>
        <p:nvPicPr>
          <p:cNvPr id="18" name="Picture 17">
            <a:extLst>
              <a:ext uri="{FF2B5EF4-FFF2-40B4-BE49-F238E27FC236}">
                <a16:creationId xmlns:a16="http://schemas.microsoft.com/office/drawing/2014/main" id="{537B3700-85DB-D8F1-507E-2AB2483E832B}"/>
              </a:ext>
            </a:extLst>
          </p:cNvPr>
          <p:cNvPicPr>
            <a:picLocks noChangeAspect="1"/>
          </p:cNvPicPr>
          <p:nvPr/>
        </p:nvPicPr>
        <p:blipFill>
          <a:blip r:embed="rId7"/>
          <a:stretch>
            <a:fillRect/>
          </a:stretch>
        </p:blipFill>
        <p:spPr>
          <a:xfrm>
            <a:off x="2666999" y="3686848"/>
            <a:ext cx="809631" cy="495304"/>
          </a:xfrm>
          <a:prstGeom prst="rect">
            <a:avLst/>
          </a:prstGeom>
        </p:spPr>
      </p:pic>
      <p:sp>
        <p:nvSpPr>
          <p:cNvPr id="19" name="TextBox 18">
            <a:extLst>
              <a:ext uri="{FF2B5EF4-FFF2-40B4-BE49-F238E27FC236}">
                <a16:creationId xmlns:a16="http://schemas.microsoft.com/office/drawing/2014/main" id="{CDA5DA18-CB97-30E2-B9F5-3A6BC2590297}"/>
              </a:ext>
            </a:extLst>
          </p:cNvPr>
          <p:cNvSpPr txBox="1"/>
          <p:nvPr/>
        </p:nvSpPr>
        <p:spPr>
          <a:xfrm>
            <a:off x="573004" y="3639643"/>
            <a:ext cx="2545774" cy="369332"/>
          </a:xfrm>
          <a:prstGeom prst="rect">
            <a:avLst/>
          </a:prstGeom>
          <a:noFill/>
        </p:spPr>
        <p:txBody>
          <a:bodyPr wrap="square" rtlCol="0">
            <a:spAutoFit/>
          </a:bodyPr>
          <a:lstStyle/>
          <a:p>
            <a:r>
              <a:rPr lang="en-SG" u="sng" dirty="0"/>
              <a:t>SARIMA Model</a:t>
            </a:r>
          </a:p>
        </p:txBody>
      </p:sp>
      <p:pic>
        <p:nvPicPr>
          <p:cNvPr id="21" name="Picture 20">
            <a:extLst>
              <a:ext uri="{FF2B5EF4-FFF2-40B4-BE49-F238E27FC236}">
                <a16:creationId xmlns:a16="http://schemas.microsoft.com/office/drawing/2014/main" id="{0BE2849E-4DD4-5277-21CF-5B5F54EB81ED}"/>
              </a:ext>
            </a:extLst>
          </p:cNvPr>
          <p:cNvPicPr>
            <a:picLocks noChangeAspect="1"/>
          </p:cNvPicPr>
          <p:nvPr/>
        </p:nvPicPr>
        <p:blipFill>
          <a:blip r:embed="rId8"/>
          <a:stretch>
            <a:fillRect/>
          </a:stretch>
        </p:blipFill>
        <p:spPr>
          <a:xfrm>
            <a:off x="458932" y="6217609"/>
            <a:ext cx="4219606" cy="371478"/>
          </a:xfrm>
          <a:prstGeom prst="rect">
            <a:avLst/>
          </a:prstGeom>
        </p:spPr>
      </p:pic>
      <p:pic>
        <p:nvPicPr>
          <p:cNvPr id="23" name="Picture 22">
            <a:extLst>
              <a:ext uri="{FF2B5EF4-FFF2-40B4-BE49-F238E27FC236}">
                <a16:creationId xmlns:a16="http://schemas.microsoft.com/office/drawing/2014/main" id="{B9932FE0-9536-1105-7B28-9CAD844CE5B4}"/>
              </a:ext>
            </a:extLst>
          </p:cNvPr>
          <p:cNvPicPr>
            <a:picLocks noChangeAspect="1"/>
          </p:cNvPicPr>
          <p:nvPr/>
        </p:nvPicPr>
        <p:blipFill>
          <a:blip r:embed="rId9"/>
          <a:stretch>
            <a:fillRect/>
          </a:stretch>
        </p:blipFill>
        <p:spPr>
          <a:xfrm>
            <a:off x="458932" y="4198048"/>
            <a:ext cx="4934399" cy="1968215"/>
          </a:xfrm>
          <a:prstGeom prst="rect">
            <a:avLst/>
          </a:prstGeom>
        </p:spPr>
      </p:pic>
      <p:sp>
        <p:nvSpPr>
          <p:cNvPr id="24" name="TextBox 23">
            <a:extLst>
              <a:ext uri="{FF2B5EF4-FFF2-40B4-BE49-F238E27FC236}">
                <a16:creationId xmlns:a16="http://schemas.microsoft.com/office/drawing/2014/main" id="{0D0E3780-FC90-5A1C-2237-46E6089D47C8}"/>
              </a:ext>
            </a:extLst>
          </p:cNvPr>
          <p:cNvSpPr txBox="1"/>
          <p:nvPr/>
        </p:nvSpPr>
        <p:spPr>
          <a:xfrm>
            <a:off x="5805388" y="454652"/>
            <a:ext cx="1889081" cy="369332"/>
          </a:xfrm>
          <a:prstGeom prst="rect">
            <a:avLst/>
          </a:prstGeom>
          <a:noFill/>
        </p:spPr>
        <p:txBody>
          <a:bodyPr wrap="square" rtlCol="0">
            <a:spAutoFit/>
          </a:bodyPr>
          <a:lstStyle/>
          <a:p>
            <a:r>
              <a:rPr lang="en-SG" u="sng" dirty="0"/>
              <a:t>AR(2) Model</a:t>
            </a:r>
          </a:p>
        </p:txBody>
      </p:sp>
      <p:pic>
        <p:nvPicPr>
          <p:cNvPr id="30" name="Picture 29">
            <a:extLst>
              <a:ext uri="{FF2B5EF4-FFF2-40B4-BE49-F238E27FC236}">
                <a16:creationId xmlns:a16="http://schemas.microsoft.com/office/drawing/2014/main" id="{F8E63C2D-27CA-60ED-F3BC-0E6C60DC5A38}"/>
              </a:ext>
            </a:extLst>
          </p:cNvPr>
          <p:cNvPicPr>
            <a:picLocks noChangeAspect="1"/>
          </p:cNvPicPr>
          <p:nvPr/>
        </p:nvPicPr>
        <p:blipFill>
          <a:blip r:embed="rId10"/>
          <a:stretch>
            <a:fillRect/>
          </a:stretch>
        </p:blipFill>
        <p:spPr>
          <a:xfrm>
            <a:off x="7694469" y="673315"/>
            <a:ext cx="581029" cy="285752"/>
          </a:xfrm>
          <a:prstGeom prst="rect">
            <a:avLst/>
          </a:prstGeom>
        </p:spPr>
      </p:pic>
      <p:sp>
        <p:nvSpPr>
          <p:cNvPr id="31" name="TextBox 30">
            <a:extLst>
              <a:ext uri="{FF2B5EF4-FFF2-40B4-BE49-F238E27FC236}">
                <a16:creationId xmlns:a16="http://schemas.microsoft.com/office/drawing/2014/main" id="{8CD205E2-BE75-2C69-942B-4BA99F1720DC}"/>
              </a:ext>
            </a:extLst>
          </p:cNvPr>
          <p:cNvSpPr txBox="1"/>
          <p:nvPr/>
        </p:nvSpPr>
        <p:spPr>
          <a:xfrm>
            <a:off x="7348971" y="616136"/>
            <a:ext cx="690995" cy="400110"/>
          </a:xfrm>
          <a:prstGeom prst="rect">
            <a:avLst/>
          </a:prstGeom>
          <a:noFill/>
        </p:spPr>
        <p:txBody>
          <a:bodyPr wrap="square" rtlCol="0">
            <a:spAutoFit/>
          </a:bodyPr>
          <a:lstStyle/>
          <a:p>
            <a:r>
              <a:rPr lang="en-SG" sz="1000" dirty="0"/>
              <a:t>AIC:</a:t>
            </a:r>
          </a:p>
          <a:p>
            <a:r>
              <a:rPr lang="en-SG" sz="1000" dirty="0"/>
              <a:t>BIC:</a:t>
            </a:r>
          </a:p>
        </p:txBody>
      </p:sp>
      <p:pic>
        <p:nvPicPr>
          <p:cNvPr id="33" name="Picture 32">
            <a:extLst>
              <a:ext uri="{FF2B5EF4-FFF2-40B4-BE49-F238E27FC236}">
                <a16:creationId xmlns:a16="http://schemas.microsoft.com/office/drawing/2014/main" id="{FDF07AE8-CEED-56EE-8C5F-86EB3236D195}"/>
              </a:ext>
            </a:extLst>
          </p:cNvPr>
          <p:cNvPicPr>
            <a:picLocks noChangeAspect="1"/>
          </p:cNvPicPr>
          <p:nvPr/>
        </p:nvPicPr>
        <p:blipFill>
          <a:blip r:embed="rId11"/>
          <a:stretch>
            <a:fillRect/>
          </a:stretch>
        </p:blipFill>
        <p:spPr>
          <a:xfrm>
            <a:off x="6407025" y="855892"/>
            <a:ext cx="685805" cy="142876"/>
          </a:xfrm>
          <a:prstGeom prst="rect">
            <a:avLst/>
          </a:prstGeom>
        </p:spPr>
      </p:pic>
      <p:sp>
        <p:nvSpPr>
          <p:cNvPr id="34" name="TextBox 33">
            <a:extLst>
              <a:ext uri="{FF2B5EF4-FFF2-40B4-BE49-F238E27FC236}">
                <a16:creationId xmlns:a16="http://schemas.microsoft.com/office/drawing/2014/main" id="{28CAC11E-967B-CD1A-61B2-F5B1F9ABCA87}"/>
              </a:ext>
            </a:extLst>
          </p:cNvPr>
          <p:cNvSpPr txBox="1"/>
          <p:nvPr/>
        </p:nvSpPr>
        <p:spPr>
          <a:xfrm>
            <a:off x="5873689" y="804220"/>
            <a:ext cx="690995" cy="246221"/>
          </a:xfrm>
          <a:prstGeom prst="rect">
            <a:avLst/>
          </a:prstGeom>
          <a:noFill/>
        </p:spPr>
        <p:txBody>
          <a:bodyPr wrap="square" rtlCol="0">
            <a:spAutoFit/>
          </a:bodyPr>
          <a:lstStyle/>
          <a:p>
            <a:r>
              <a:rPr lang="en-SG" sz="1000" dirty="0"/>
              <a:t>Model:</a:t>
            </a:r>
          </a:p>
        </p:txBody>
      </p:sp>
      <p:pic>
        <p:nvPicPr>
          <p:cNvPr id="36" name="Picture 35">
            <a:extLst>
              <a:ext uri="{FF2B5EF4-FFF2-40B4-BE49-F238E27FC236}">
                <a16:creationId xmlns:a16="http://schemas.microsoft.com/office/drawing/2014/main" id="{B9F5B3CE-5A00-67A4-7083-6B13DCAB4D09}"/>
              </a:ext>
            </a:extLst>
          </p:cNvPr>
          <p:cNvPicPr>
            <a:picLocks noChangeAspect="1"/>
          </p:cNvPicPr>
          <p:nvPr/>
        </p:nvPicPr>
        <p:blipFill>
          <a:blip r:embed="rId12"/>
          <a:stretch>
            <a:fillRect/>
          </a:stretch>
        </p:blipFill>
        <p:spPr>
          <a:xfrm>
            <a:off x="5786870" y="1040418"/>
            <a:ext cx="4977255" cy="1983038"/>
          </a:xfrm>
          <a:prstGeom prst="rect">
            <a:avLst/>
          </a:prstGeom>
        </p:spPr>
      </p:pic>
      <p:pic>
        <p:nvPicPr>
          <p:cNvPr id="39" name="Picture 38">
            <a:extLst>
              <a:ext uri="{FF2B5EF4-FFF2-40B4-BE49-F238E27FC236}">
                <a16:creationId xmlns:a16="http://schemas.microsoft.com/office/drawing/2014/main" id="{EDC4CC3B-324A-EEB1-10CC-11C66936FDAC}"/>
              </a:ext>
            </a:extLst>
          </p:cNvPr>
          <p:cNvPicPr>
            <a:picLocks noChangeAspect="1"/>
          </p:cNvPicPr>
          <p:nvPr/>
        </p:nvPicPr>
        <p:blipFill>
          <a:blip r:embed="rId13"/>
          <a:stretch>
            <a:fillRect/>
          </a:stretch>
        </p:blipFill>
        <p:spPr>
          <a:xfrm>
            <a:off x="5805388" y="3073201"/>
            <a:ext cx="4267231" cy="333377"/>
          </a:xfrm>
          <a:prstGeom prst="rect">
            <a:avLst/>
          </a:prstGeom>
        </p:spPr>
      </p:pic>
      <p:sp>
        <p:nvSpPr>
          <p:cNvPr id="40" name="Rectangle: Rounded Corners 39">
            <a:extLst>
              <a:ext uri="{FF2B5EF4-FFF2-40B4-BE49-F238E27FC236}">
                <a16:creationId xmlns:a16="http://schemas.microsoft.com/office/drawing/2014/main" id="{6C9D5FA6-D2B9-F4AE-507D-14EDCF9A1D65}"/>
              </a:ext>
            </a:extLst>
          </p:cNvPr>
          <p:cNvSpPr/>
          <p:nvPr/>
        </p:nvSpPr>
        <p:spPr>
          <a:xfrm>
            <a:off x="5786870" y="3494218"/>
            <a:ext cx="5163901" cy="206758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and an AR model. I attempted to log transform the data but there was no improvement to the MAPE.</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157521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3" name="Title 1">
            <a:extLst>
              <a:ext uri="{FF2B5EF4-FFF2-40B4-BE49-F238E27FC236}">
                <a16:creationId xmlns:a16="http://schemas.microsoft.com/office/drawing/2014/main" id="{9C0A0875-BE34-C54F-635C-1D049C0BE80A}"/>
              </a:ext>
            </a:extLst>
          </p:cNvPr>
          <p:cNvSpPr txBox="1">
            <a:spLocks/>
          </p:cNvSpPr>
          <p:nvPr/>
        </p:nvSpPr>
        <p:spPr>
          <a:xfrm>
            <a:off x="1305122" y="123049"/>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Modelling (Water Consumption)</a:t>
            </a:r>
          </a:p>
        </p:txBody>
      </p:sp>
      <p:sp>
        <p:nvSpPr>
          <p:cNvPr id="9" name="TextBox 8">
            <a:extLst>
              <a:ext uri="{FF2B5EF4-FFF2-40B4-BE49-F238E27FC236}">
                <a16:creationId xmlns:a16="http://schemas.microsoft.com/office/drawing/2014/main" id="{C4BB16E8-97C6-4EA0-C7E4-9D8F1353C945}"/>
              </a:ext>
            </a:extLst>
          </p:cNvPr>
          <p:cNvSpPr txBox="1"/>
          <p:nvPr/>
        </p:nvSpPr>
        <p:spPr>
          <a:xfrm>
            <a:off x="827808" y="354227"/>
            <a:ext cx="2545774" cy="369332"/>
          </a:xfrm>
          <a:prstGeom prst="rect">
            <a:avLst/>
          </a:prstGeom>
          <a:noFill/>
        </p:spPr>
        <p:txBody>
          <a:bodyPr wrap="square" rtlCol="0">
            <a:spAutoFit/>
          </a:bodyPr>
          <a:lstStyle/>
          <a:p>
            <a:r>
              <a:rPr lang="en-SG" u="sng" dirty="0"/>
              <a:t>Auto ARIMA Model</a:t>
            </a:r>
          </a:p>
        </p:txBody>
      </p:sp>
      <p:pic>
        <p:nvPicPr>
          <p:cNvPr id="11" name="Picture 10">
            <a:extLst>
              <a:ext uri="{FF2B5EF4-FFF2-40B4-BE49-F238E27FC236}">
                <a16:creationId xmlns:a16="http://schemas.microsoft.com/office/drawing/2014/main" id="{996A8E19-FDA6-F55A-3BC8-904DC9892871}"/>
              </a:ext>
            </a:extLst>
          </p:cNvPr>
          <p:cNvPicPr>
            <a:picLocks noChangeAspect="1"/>
          </p:cNvPicPr>
          <p:nvPr/>
        </p:nvPicPr>
        <p:blipFill>
          <a:blip r:embed="rId2"/>
          <a:stretch>
            <a:fillRect/>
          </a:stretch>
        </p:blipFill>
        <p:spPr>
          <a:xfrm>
            <a:off x="871530" y="723559"/>
            <a:ext cx="2105040" cy="257177"/>
          </a:xfrm>
          <a:prstGeom prst="rect">
            <a:avLst/>
          </a:prstGeom>
        </p:spPr>
      </p:pic>
      <p:pic>
        <p:nvPicPr>
          <p:cNvPr id="13" name="Picture 12">
            <a:extLst>
              <a:ext uri="{FF2B5EF4-FFF2-40B4-BE49-F238E27FC236}">
                <a16:creationId xmlns:a16="http://schemas.microsoft.com/office/drawing/2014/main" id="{3B3A1E5A-08C1-7D82-4717-E51300097341}"/>
              </a:ext>
            </a:extLst>
          </p:cNvPr>
          <p:cNvPicPr>
            <a:picLocks noChangeAspect="1"/>
          </p:cNvPicPr>
          <p:nvPr/>
        </p:nvPicPr>
        <p:blipFill>
          <a:blip r:embed="rId3"/>
          <a:stretch>
            <a:fillRect/>
          </a:stretch>
        </p:blipFill>
        <p:spPr>
          <a:xfrm>
            <a:off x="3129173" y="475907"/>
            <a:ext cx="885831" cy="495304"/>
          </a:xfrm>
          <a:prstGeom prst="rect">
            <a:avLst/>
          </a:prstGeom>
        </p:spPr>
      </p:pic>
      <p:pic>
        <p:nvPicPr>
          <p:cNvPr id="15" name="Picture 14">
            <a:extLst>
              <a:ext uri="{FF2B5EF4-FFF2-40B4-BE49-F238E27FC236}">
                <a16:creationId xmlns:a16="http://schemas.microsoft.com/office/drawing/2014/main" id="{9E17A31E-4094-AC67-6E85-077A31FD9337}"/>
              </a:ext>
            </a:extLst>
          </p:cNvPr>
          <p:cNvPicPr>
            <a:picLocks noChangeAspect="1"/>
          </p:cNvPicPr>
          <p:nvPr/>
        </p:nvPicPr>
        <p:blipFill>
          <a:blip r:embed="rId4"/>
          <a:stretch>
            <a:fillRect/>
          </a:stretch>
        </p:blipFill>
        <p:spPr>
          <a:xfrm>
            <a:off x="646816" y="1003098"/>
            <a:ext cx="5021625" cy="1985174"/>
          </a:xfrm>
          <a:prstGeom prst="rect">
            <a:avLst/>
          </a:prstGeom>
        </p:spPr>
      </p:pic>
      <p:pic>
        <p:nvPicPr>
          <p:cNvPr id="17" name="Picture 16">
            <a:extLst>
              <a:ext uri="{FF2B5EF4-FFF2-40B4-BE49-F238E27FC236}">
                <a16:creationId xmlns:a16="http://schemas.microsoft.com/office/drawing/2014/main" id="{10BFA405-7317-8A28-C895-0EBF8299C7AB}"/>
              </a:ext>
            </a:extLst>
          </p:cNvPr>
          <p:cNvPicPr>
            <a:picLocks noChangeAspect="1"/>
          </p:cNvPicPr>
          <p:nvPr/>
        </p:nvPicPr>
        <p:blipFill>
          <a:blip r:embed="rId5"/>
          <a:stretch>
            <a:fillRect/>
          </a:stretch>
        </p:blipFill>
        <p:spPr>
          <a:xfrm>
            <a:off x="646816" y="3018153"/>
            <a:ext cx="4705384" cy="361953"/>
          </a:xfrm>
          <a:prstGeom prst="rect">
            <a:avLst/>
          </a:prstGeom>
        </p:spPr>
      </p:pic>
      <p:sp>
        <p:nvSpPr>
          <p:cNvPr id="18" name="TextBox 17">
            <a:extLst>
              <a:ext uri="{FF2B5EF4-FFF2-40B4-BE49-F238E27FC236}">
                <a16:creationId xmlns:a16="http://schemas.microsoft.com/office/drawing/2014/main" id="{36AE18E7-E9D9-7734-59AB-CB829E76FA66}"/>
              </a:ext>
            </a:extLst>
          </p:cNvPr>
          <p:cNvSpPr txBox="1"/>
          <p:nvPr/>
        </p:nvSpPr>
        <p:spPr>
          <a:xfrm>
            <a:off x="565877" y="3429000"/>
            <a:ext cx="5161702" cy="369332"/>
          </a:xfrm>
          <a:prstGeom prst="rect">
            <a:avLst/>
          </a:prstGeom>
          <a:noFill/>
        </p:spPr>
        <p:txBody>
          <a:bodyPr wrap="square" rtlCol="0">
            <a:spAutoFit/>
          </a:bodyPr>
          <a:lstStyle/>
          <a:p>
            <a:r>
              <a:rPr lang="en-SG" u="sng" dirty="0"/>
              <a:t>SARIMA Model</a:t>
            </a:r>
          </a:p>
        </p:txBody>
      </p:sp>
      <p:sp>
        <p:nvSpPr>
          <p:cNvPr id="27" name="TextBox 26">
            <a:extLst>
              <a:ext uri="{FF2B5EF4-FFF2-40B4-BE49-F238E27FC236}">
                <a16:creationId xmlns:a16="http://schemas.microsoft.com/office/drawing/2014/main" id="{1837427C-F229-7292-AE86-D1F49B6358ED}"/>
              </a:ext>
            </a:extLst>
          </p:cNvPr>
          <p:cNvSpPr txBox="1"/>
          <p:nvPr/>
        </p:nvSpPr>
        <p:spPr>
          <a:xfrm>
            <a:off x="6119855" y="394824"/>
            <a:ext cx="1889081" cy="369332"/>
          </a:xfrm>
          <a:prstGeom prst="rect">
            <a:avLst/>
          </a:prstGeom>
          <a:noFill/>
        </p:spPr>
        <p:txBody>
          <a:bodyPr wrap="square" rtlCol="0">
            <a:spAutoFit/>
          </a:bodyPr>
          <a:lstStyle/>
          <a:p>
            <a:r>
              <a:rPr lang="en-SG" u="sng" dirty="0"/>
              <a:t>AR(2) Model</a:t>
            </a:r>
          </a:p>
        </p:txBody>
      </p:sp>
      <p:sp>
        <p:nvSpPr>
          <p:cNvPr id="28" name="TextBox 27">
            <a:extLst>
              <a:ext uri="{FF2B5EF4-FFF2-40B4-BE49-F238E27FC236}">
                <a16:creationId xmlns:a16="http://schemas.microsoft.com/office/drawing/2014/main" id="{5216019F-DAEA-E44B-059E-37D858C811B9}"/>
              </a:ext>
            </a:extLst>
          </p:cNvPr>
          <p:cNvSpPr txBox="1"/>
          <p:nvPr/>
        </p:nvSpPr>
        <p:spPr>
          <a:xfrm>
            <a:off x="6188156" y="744392"/>
            <a:ext cx="690995" cy="246221"/>
          </a:xfrm>
          <a:prstGeom prst="rect">
            <a:avLst/>
          </a:prstGeom>
          <a:noFill/>
        </p:spPr>
        <p:txBody>
          <a:bodyPr wrap="square" rtlCol="0">
            <a:spAutoFit/>
          </a:bodyPr>
          <a:lstStyle/>
          <a:p>
            <a:r>
              <a:rPr lang="en-SG" sz="1000" dirty="0"/>
              <a:t>Model:</a:t>
            </a:r>
          </a:p>
        </p:txBody>
      </p:sp>
      <p:pic>
        <p:nvPicPr>
          <p:cNvPr id="30" name="Picture 29">
            <a:extLst>
              <a:ext uri="{FF2B5EF4-FFF2-40B4-BE49-F238E27FC236}">
                <a16:creationId xmlns:a16="http://schemas.microsoft.com/office/drawing/2014/main" id="{EA9066B3-0394-A51F-2D03-80E8A1C121D2}"/>
              </a:ext>
            </a:extLst>
          </p:cNvPr>
          <p:cNvPicPr>
            <a:picLocks noChangeAspect="1"/>
          </p:cNvPicPr>
          <p:nvPr/>
        </p:nvPicPr>
        <p:blipFill>
          <a:blip r:embed="rId6"/>
          <a:stretch>
            <a:fillRect/>
          </a:stretch>
        </p:blipFill>
        <p:spPr>
          <a:xfrm>
            <a:off x="6689108" y="785195"/>
            <a:ext cx="790581" cy="190501"/>
          </a:xfrm>
          <a:prstGeom prst="rect">
            <a:avLst/>
          </a:prstGeom>
        </p:spPr>
      </p:pic>
      <p:sp>
        <p:nvSpPr>
          <p:cNvPr id="31" name="TextBox 30">
            <a:extLst>
              <a:ext uri="{FF2B5EF4-FFF2-40B4-BE49-F238E27FC236}">
                <a16:creationId xmlns:a16="http://schemas.microsoft.com/office/drawing/2014/main" id="{F7C15099-7218-E517-2C63-2AB94A716FC0}"/>
              </a:ext>
            </a:extLst>
          </p:cNvPr>
          <p:cNvSpPr txBox="1"/>
          <p:nvPr/>
        </p:nvSpPr>
        <p:spPr>
          <a:xfrm>
            <a:off x="7663438" y="556308"/>
            <a:ext cx="690995" cy="400110"/>
          </a:xfrm>
          <a:prstGeom prst="rect">
            <a:avLst/>
          </a:prstGeom>
          <a:noFill/>
        </p:spPr>
        <p:txBody>
          <a:bodyPr wrap="square" rtlCol="0">
            <a:spAutoFit/>
          </a:bodyPr>
          <a:lstStyle/>
          <a:p>
            <a:r>
              <a:rPr lang="en-SG" sz="1000" dirty="0"/>
              <a:t>AIC:</a:t>
            </a:r>
          </a:p>
          <a:p>
            <a:r>
              <a:rPr lang="en-SG" sz="1000" dirty="0"/>
              <a:t>BIC:</a:t>
            </a:r>
          </a:p>
        </p:txBody>
      </p:sp>
      <p:pic>
        <p:nvPicPr>
          <p:cNvPr id="33" name="Picture 32">
            <a:extLst>
              <a:ext uri="{FF2B5EF4-FFF2-40B4-BE49-F238E27FC236}">
                <a16:creationId xmlns:a16="http://schemas.microsoft.com/office/drawing/2014/main" id="{472A0351-3DEB-DFF0-24EF-5F842760B6B5}"/>
              </a:ext>
            </a:extLst>
          </p:cNvPr>
          <p:cNvPicPr>
            <a:picLocks noChangeAspect="1"/>
          </p:cNvPicPr>
          <p:nvPr/>
        </p:nvPicPr>
        <p:blipFill>
          <a:blip r:embed="rId7"/>
          <a:stretch>
            <a:fillRect/>
          </a:stretch>
        </p:blipFill>
        <p:spPr>
          <a:xfrm>
            <a:off x="7990115" y="616517"/>
            <a:ext cx="638180" cy="295277"/>
          </a:xfrm>
          <a:prstGeom prst="rect">
            <a:avLst/>
          </a:prstGeom>
        </p:spPr>
      </p:pic>
      <p:pic>
        <p:nvPicPr>
          <p:cNvPr id="35" name="Picture 34">
            <a:extLst>
              <a:ext uri="{FF2B5EF4-FFF2-40B4-BE49-F238E27FC236}">
                <a16:creationId xmlns:a16="http://schemas.microsoft.com/office/drawing/2014/main" id="{F3B08209-B603-ECBE-B7D2-9E0E5D2865AE}"/>
              </a:ext>
            </a:extLst>
          </p:cNvPr>
          <p:cNvPicPr>
            <a:picLocks noChangeAspect="1"/>
          </p:cNvPicPr>
          <p:nvPr/>
        </p:nvPicPr>
        <p:blipFill>
          <a:blip r:embed="rId8"/>
          <a:stretch>
            <a:fillRect/>
          </a:stretch>
        </p:blipFill>
        <p:spPr>
          <a:xfrm>
            <a:off x="6188156" y="1000603"/>
            <a:ext cx="5048752" cy="1992657"/>
          </a:xfrm>
          <a:prstGeom prst="rect">
            <a:avLst/>
          </a:prstGeom>
        </p:spPr>
      </p:pic>
      <p:pic>
        <p:nvPicPr>
          <p:cNvPr id="37" name="Picture 36">
            <a:extLst>
              <a:ext uri="{FF2B5EF4-FFF2-40B4-BE49-F238E27FC236}">
                <a16:creationId xmlns:a16="http://schemas.microsoft.com/office/drawing/2014/main" id="{21D06617-CDEA-93A3-FD0D-60B851AA3F2C}"/>
              </a:ext>
            </a:extLst>
          </p:cNvPr>
          <p:cNvPicPr>
            <a:picLocks noChangeAspect="1"/>
          </p:cNvPicPr>
          <p:nvPr/>
        </p:nvPicPr>
        <p:blipFill>
          <a:blip r:embed="rId9"/>
          <a:stretch>
            <a:fillRect/>
          </a:stretch>
        </p:blipFill>
        <p:spPr>
          <a:xfrm>
            <a:off x="6194713" y="3018153"/>
            <a:ext cx="4686334" cy="361953"/>
          </a:xfrm>
          <a:prstGeom prst="rect">
            <a:avLst/>
          </a:prstGeom>
        </p:spPr>
      </p:pic>
      <p:pic>
        <p:nvPicPr>
          <p:cNvPr id="41" name="Picture 40">
            <a:extLst>
              <a:ext uri="{FF2B5EF4-FFF2-40B4-BE49-F238E27FC236}">
                <a16:creationId xmlns:a16="http://schemas.microsoft.com/office/drawing/2014/main" id="{2ECABCA0-22E9-2EEC-8B91-F512DD010F11}"/>
              </a:ext>
            </a:extLst>
          </p:cNvPr>
          <p:cNvPicPr>
            <a:picLocks noChangeAspect="1"/>
          </p:cNvPicPr>
          <p:nvPr/>
        </p:nvPicPr>
        <p:blipFill>
          <a:blip r:embed="rId10"/>
          <a:stretch>
            <a:fillRect/>
          </a:stretch>
        </p:blipFill>
        <p:spPr>
          <a:xfrm>
            <a:off x="646816" y="3796145"/>
            <a:ext cx="2181241" cy="238127"/>
          </a:xfrm>
          <a:prstGeom prst="rect">
            <a:avLst/>
          </a:prstGeom>
        </p:spPr>
      </p:pic>
      <p:pic>
        <p:nvPicPr>
          <p:cNvPr id="43" name="Picture 42">
            <a:extLst>
              <a:ext uri="{FF2B5EF4-FFF2-40B4-BE49-F238E27FC236}">
                <a16:creationId xmlns:a16="http://schemas.microsoft.com/office/drawing/2014/main" id="{B6EA22D5-35E1-1AE7-3E2C-687208A62859}"/>
              </a:ext>
            </a:extLst>
          </p:cNvPr>
          <p:cNvPicPr>
            <a:picLocks noChangeAspect="1"/>
          </p:cNvPicPr>
          <p:nvPr/>
        </p:nvPicPr>
        <p:blipFill>
          <a:blip r:embed="rId11"/>
          <a:stretch>
            <a:fillRect/>
          </a:stretch>
        </p:blipFill>
        <p:spPr>
          <a:xfrm>
            <a:off x="2999507" y="3587470"/>
            <a:ext cx="914407" cy="466728"/>
          </a:xfrm>
          <a:prstGeom prst="rect">
            <a:avLst/>
          </a:prstGeom>
        </p:spPr>
      </p:pic>
      <p:pic>
        <p:nvPicPr>
          <p:cNvPr id="45" name="Picture 44">
            <a:extLst>
              <a:ext uri="{FF2B5EF4-FFF2-40B4-BE49-F238E27FC236}">
                <a16:creationId xmlns:a16="http://schemas.microsoft.com/office/drawing/2014/main" id="{A4EFCADA-31CB-6B61-90CC-28E55EA9A2ED}"/>
              </a:ext>
            </a:extLst>
          </p:cNvPr>
          <p:cNvPicPr>
            <a:picLocks noChangeAspect="1"/>
          </p:cNvPicPr>
          <p:nvPr/>
        </p:nvPicPr>
        <p:blipFill>
          <a:blip r:embed="rId12"/>
          <a:stretch>
            <a:fillRect/>
          </a:stretch>
        </p:blipFill>
        <p:spPr>
          <a:xfrm>
            <a:off x="565877" y="4034272"/>
            <a:ext cx="5021625" cy="2017892"/>
          </a:xfrm>
          <a:prstGeom prst="rect">
            <a:avLst/>
          </a:prstGeom>
        </p:spPr>
      </p:pic>
      <p:pic>
        <p:nvPicPr>
          <p:cNvPr id="47" name="Picture 46">
            <a:extLst>
              <a:ext uri="{FF2B5EF4-FFF2-40B4-BE49-F238E27FC236}">
                <a16:creationId xmlns:a16="http://schemas.microsoft.com/office/drawing/2014/main" id="{912A6479-942E-01A1-9F00-E744C9C92540}"/>
              </a:ext>
            </a:extLst>
          </p:cNvPr>
          <p:cNvPicPr>
            <a:picLocks noChangeAspect="1"/>
          </p:cNvPicPr>
          <p:nvPr/>
        </p:nvPicPr>
        <p:blipFill>
          <a:blip r:embed="rId13"/>
          <a:stretch>
            <a:fillRect/>
          </a:stretch>
        </p:blipFill>
        <p:spPr>
          <a:xfrm>
            <a:off x="565877" y="6163016"/>
            <a:ext cx="4714909" cy="438153"/>
          </a:xfrm>
          <a:prstGeom prst="rect">
            <a:avLst/>
          </a:prstGeom>
        </p:spPr>
      </p:pic>
      <p:sp>
        <p:nvSpPr>
          <p:cNvPr id="48" name="Rectangle: Rounded Corners 47">
            <a:extLst>
              <a:ext uri="{FF2B5EF4-FFF2-40B4-BE49-F238E27FC236}">
                <a16:creationId xmlns:a16="http://schemas.microsoft.com/office/drawing/2014/main" id="{9D9F7974-67AA-D84D-98D5-82F5A9E8A53E}"/>
              </a:ext>
            </a:extLst>
          </p:cNvPr>
          <p:cNvSpPr/>
          <p:nvPr/>
        </p:nvSpPr>
        <p:spPr>
          <a:xfrm>
            <a:off x="5899029" y="3499336"/>
            <a:ext cx="5163901" cy="206758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with exogenous variables (gas) and an AR model. Exogenous variables are external factors that might indirectly affect water’s time series.</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4585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9" name="Title 1">
            <a:extLst>
              <a:ext uri="{FF2B5EF4-FFF2-40B4-BE49-F238E27FC236}">
                <a16:creationId xmlns:a16="http://schemas.microsoft.com/office/drawing/2014/main" id="{17013646-58A0-D17A-E50D-9F61B6DED62E}"/>
              </a:ext>
            </a:extLst>
          </p:cNvPr>
          <p:cNvSpPr txBox="1">
            <a:spLocks/>
          </p:cNvSpPr>
          <p:nvPr/>
        </p:nvSpPr>
        <p:spPr>
          <a:xfrm>
            <a:off x="1305122" y="123049"/>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Modelling (Electricity Usage)</a:t>
            </a:r>
          </a:p>
        </p:txBody>
      </p:sp>
      <p:sp>
        <p:nvSpPr>
          <p:cNvPr id="10" name="TextBox 9">
            <a:extLst>
              <a:ext uri="{FF2B5EF4-FFF2-40B4-BE49-F238E27FC236}">
                <a16:creationId xmlns:a16="http://schemas.microsoft.com/office/drawing/2014/main" id="{49485D49-58B6-0F1B-18E3-77ADEDF6FA58}"/>
              </a:ext>
            </a:extLst>
          </p:cNvPr>
          <p:cNvSpPr txBox="1"/>
          <p:nvPr/>
        </p:nvSpPr>
        <p:spPr>
          <a:xfrm>
            <a:off x="827808" y="354227"/>
            <a:ext cx="2545774" cy="369332"/>
          </a:xfrm>
          <a:prstGeom prst="rect">
            <a:avLst/>
          </a:prstGeom>
          <a:noFill/>
        </p:spPr>
        <p:txBody>
          <a:bodyPr wrap="square" rtlCol="0">
            <a:spAutoFit/>
          </a:bodyPr>
          <a:lstStyle/>
          <a:p>
            <a:r>
              <a:rPr lang="en-SG" u="sng" dirty="0"/>
              <a:t>Auto ARIMA Model</a:t>
            </a:r>
          </a:p>
        </p:txBody>
      </p:sp>
      <p:pic>
        <p:nvPicPr>
          <p:cNvPr id="12" name="Picture 11">
            <a:extLst>
              <a:ext uri="{FF2B5EF4-FFF2-40B4-BE49-F238E27FC236}">
                <a16:creationId xmlns:a16="http://schemas.microsoft.com/office/drawing/2014/main" id="{07D1F562-C7D3-C0CE-CCED-286CF2E49130}"/>
              </a:ext>
            </a:extLst>
          </p:cNvPr>
          <p:cNvPicPr>
            <a:picLocks noChangeAspect="1"/>
          </p:cNvPicPr>
          <p:nvPr/>
        </p:nvPicPr>
        <p:blipFill>
          <a:blip r:embed="rId2"/>
          <a:stretch>
            <a:fillRect/>
          </a:stretch>
        </p:blipFill>
        <p:spPr>
          <a:xfrm>
            <a:off x="887549" y="723559"/>
            <a:ext cx="2114565" cy="228602"/>
          </a:xfrm>
          <a:prstGeom prst="rect">
            <a:avLst/>
          </a:prstGeom>
        </p:spPr>
      </p:pic>
      <p:pic>
        <p:nvPicPr>
          <p:cNvPr id="14" name="Picture 13">
            <a:extLst>
              <a:ext uri="{FF2B5EF4-FFF2-40B4-BE49-F238E27FC236}">
                <a16:creationId xmlns:a16="http://schemas.microsoft.com/office/drawing/2014/main" id="{3AB4FB0B-B727-6094-37FB-6F75EFC84E5D}"/>
              </a:ext>
            </a:extLst>
          </p:cNvPr>
          <p:cNvPicPr>
            <a:picLocks noChangeAspect="1"/>
          </p:cNvPicPr>
          <p:nvPr/>
        </p:nvPicPr>
        <p:blipFill>
          <a:blip r:embed="rId3"/>
          <a:stretch>
            <a:fillRect/>
          </a:stretch>
        </p:blipFill>
        <p:spPr>
          <a:xfrm>
            <a:off x="3124200" y="494527"/>
            <a:ext cx="962032" cy="485779"/>
          </a:xfrm>
          <a:prstGeom prst="rect">
            <a:avLst/>
          </a:prstGeom>
        </p:spPr>
      </p:pic>
      <p:pic>
        <p:nvPicPr>
          <p:cNvPr id="16" name="Picture 15">
            <a:extLst>
              <a:ext uri="{FF2B5EF4-FFF2-40B4-BE49-F238E27FC236}">
                <a16:creationId xmlns:a16="http://schemas.microsoft.com/office/drawing/2014/main" id="{C102D787-B13D-2737-2D4B-8E5E22F9EEC9}"/>
              </a:ext>
            </a:extLst>
          </p:cNvPr>
          <p:cNvPicPr>
            <a:picLocks noChangeAspect="1"/>
          </p:cNvPicPr>
          <p:nvPr/>
        </p:nvPicPr>
        <p:blipFill>
          <a:blip r:embed="rId4"/>
          <a:stretch>
            <a:fillRect/>
          </a:stretch>
        </p:blipFill>
        <p:spPr>
          <a:xfrm>
            <a:off x="643799" y="980305"/>
            <a:ext cx="5267679" cy="2043449"/>
          </a:xfrm>
          <a:prstGeom prst="rect">
            <a:avLst/>
          </a:prstGeom>
        </p:spPr>
      </p:pic>
      <p:pic>
        <p:nvPicPr>
          <p:cNvPr id="18" name="Picture 17">
            <a:extLst>
              <a:ext uri="{FF2B5EF4-FFF2-40B4-BE49-F238E27FC236}">
                <a16:creationId xmlns:a16="http://schemas.microsoft.com/office/drawing/2014/main" id="{79D0A5C7-0552-8BDB-A30E-FF43709DB97C}"/>
              </a:ext>
            </a:extLst>
          </p:cNvPr>
          <p:cNvPicPr>
            <a:picLocks noChangeAspect="1"/>
          </p:cNvPicPr>
          <p:nvPr/>
        </p:nvPicPr>
        <p:blipFill>
          <a:blip r:embed="rId5"/>
          <a:stretch>
            <a:fillRect/>
          </a:stretch>
        </p:blipFill>
        <p:spPr>
          <a:xfrm>
            <a:off x="697047" y="3051898"/>
            <a:ext cx="4610134" cy="352428"/>
          </a:xfrm>
          <a:prstGeom prst="rect">
            <a:avLst/>
          </a:prstGeom>
        </p:spPr>
      </p:pic>
      <p:sp>
        <p:nvSpPr>
          <p:cNvPr id="19" name="TextBox 18">
            <a:extLst>
              <a:ext uri="{FF2B5EF4-FFF2-40B4-BE49-F238E27FC236}">
                <a16:creationId xmlns:a16="http://schemas.microsoft.com/office/drawing/2014/main" id="{09D014C8-A156-B885-EA1A-EF6D3F99AD59}"/>
              </a:ext>
            </a:extLst>
          </p:cNvPr>
          <p:cNvSpPr txBox="1"/>
          <p:nvPr/>
        </p:nvSpPr>
        <p:spPr>
          <a:xfrm>
            <a:off x="565877" y="3429000"/>
            <a:ext cx="5161702" cy="369332"/>
          </a:xfrm>
          <a:prstGeom prst="rect">
            <a:avLst/>
          </a:prstGeom>
          <a:noFill/>
        </p:spPr>
        <p:txBody>
          <a:bodyPr wrap="square" rtlCol="0">
            <a:spAutoFit/>
          </a:bodyPr>
          <a:lstStyle/>
          <a:p>
            <a:r>
              <a:rPr lang="en-SG" u="sng" dirty="0"/>
              <a:t>SARIMA Model</a:t>
            </a:r>
          </a:p>
        </p:txBody>
      </p:sp>
      <p:pic>
        <p:nvPicPr>
          <p:cNvPr id="29" name="Picture 28">
            <a:extLst>
              <a:ext uri="{FF2B5EF4-FFF2-40B4-BE49-F238E27FC236}">
                <a16:creationId xmlns:a16="http://schemas.microsoft.com/office/drawing/2014/main" id="{DF9B2D40-6C5E-CE37-D479-20D7E93192B0}"/>
              </a:ext>
            </a:extLst>
          </p:cNvPr>
          <p:cNvPicPr>
            <a:picLocks noChangeAspect="1"/>
          </p:cNvPicPr>
          <p:nvPr/>
        </p:nvPicPr>
        <p:blipFill>
          <a:blip r:embed="rId6"/>
          <a:stretch>
            <a:fillRect/>
          </a:stretch>
        </p:blipFill>
        <p:spPr>
          <a:xfrm>
            <a:off x="643799" y="3823006"/>
            <a:ext cx="2314592" cy="228602"/>
          </a:xfrm>
          <a:prstGeom prst="rect">
            <a:avLst/>
          </a:prstGeom>
        </p:spPr>
      </p:pic>
      <p:pic>
        <p:nvPicPr>
          <p:cNvPr id="31" name="Picture 30">
            <a:extLst>
              <a:ext uri="{FF2B5EF4-FFF2-40B4-BE49-F238E27FC236}">
                <a16:creationId xmlns:a16="http://schemas.microsoft.com/office/drawing/2014/main" id="{CDF7B8F4-CBA5-D504-F9E7-ACC23A8F283B}"/>
              </a:ext>
            </a:extLst>
          </p:cNvPr>
          <p:cNvPicPr>
            <a:picLocks noChangeAspect="1"/>
          </p:cNvPicPr>
          <p:nvPr/>
        </p:nvPicPr>
        <p:blipFill>
          <a:blip r:embed="rId7"/>
          <a:stretch>
            <a:fillRect/>
          </a:stretch>
        </p:blipFill>
        <p:spPr>
          <a:xfrm>
            <a:off x="3146728" y="3577305"/>
            <a:ext cx="904882" cy="466728"/>
          </a:xfrm>
          <a:prstGeom prst="rect">
            <a:avLst/>
          </a:prstGeom>
        </p:spPr>
      </p:pic>
      <p:pic>
        <p:nvPicPr>
          <p:cNvPr id="33" name="Picture 32">
            <a:extLst>
              <a:ext uri="{FF2B5EF4-FFF2-40B4-BE49-F238E27FC236}">
                <a16:creationId xmlns:a16="http://schemas.microsoft.com/office/drawing/2014/main" id="{D7DC792D-C0E7-1583-3BEB-5CDB7427123B}"/>
              </a:ext>
            </a:extLst>
          </p:cNvPr>
          <p:cNvPicPr>
            <a:picLocks noChangeAspect="1"/>
          </p:cNvPicPr>
          <p:nvPr/>
        </p:nvPicPr>
        <p:blipFill>
          <a:blip r:embed="rId8"/>
          <a:stretch>
            <a:fillRect/>
          </a:stretch>
        </p:blipFill>
        <p:spPr>
          <a:xfrm>
            <a:off x="643799" y="4076282"/>
            <a:ext cx="5237005" cy="2043449"/>
          </a:xfrm>
          <a:prstGeom prst="rect">
            <a:avLst/>
          </a:prstGeom>
        </p:spPr>
      </p:pic>
      <p:pic>
        <p:nvPicPr>
          <p:cNvPr id="35" name="Picture 34">
            <a:extLst>
              <a:ext uri="{FF2B5EF4-FFF2-40B4-BE49-F238E27FC236}">
                <a16:creationId xmlns:a16="http://schemas.microsoft.com/office/drawing/2014/main" id="{8DDFDADA-3821-8F46-6602-5448D41B4833}"/>
              </a:ext>
            </a:extLst>
          </p:cNvPr>
          <p:cNvPicPr>
            <a:picLocks noChangeAspect="1"/>
          </p:cNvPicPr>
          <p:nvPr/>
        </p:nvPicPr>
        <p:blipFill>
          <a:blip r:embed="rId9"/>
          <a:stretch>
            <a:fillRect/>
          </a:stretch>
        </p:blipFill>
        <p:spPr>
          <a:xfrm>
            <a:off x="565877" y="6143113"/>
            <a:ext cx="4657759" cy="342903"/>
          </a:xfrm>
          <a:prstGeom prst="rect">
            <a:avLst/>
          </a:prstGeom>
        </p:spPr>
      </p:pic>
      <p:sp>
        <p:nvSpPr>
          <p:cNvPr id="36" name="TextBox 35">
            <a:extLst>
              <a:ext uri="{FF2B5EF4-FFF2-40B4-BE49-F238E27FC236}">
                <a16:creationId xmlns:a16="http://schemas.microsoft.com/office/drawing/2014/main" id="{0FF6CC57-12FE-8A4D-4774-1A70F62D7D63}"/>
              </a:ext>
            </a:extLst>
          </p:cNvPr>
          <p:cNvSpPr txBox="1"/>
          <p:nvPr/>
        </p:nvSpPr>
        <p:spPr>
          <a:xfrm>
            <a:off x="6119855" y="394824"/>
            <a:ext cx="1889081" cy="369332"/>
          </a:xfrm>
          <a:prstGeom prst="rect">
            <a:avLst/>
          </a:prstGeom>
          <a:noFill/>
        </p:spPr>
        <p:txBody>
          <a:bodyPr wrap="square" rtlCol="0">
            <a:spAutoFit/>
          </a:bodyPr>
          <a:lstStyle/>
          <a:p>
            <a:r>
              <a:rPr lang="en-SG" u="sng" dirty="0"/>
              <a:t>AR(1) Model</a:t>
            </a:r>
          </a:p>
        </p:txBody>
      </p:sp>
      <p:sp>
        <p:nvSpPr>
          <p:cNvPr id="37" name="TextBox 36">
            <a:extLst>
              <a:ext uri="{FF2B5EF4-FFF2-40B4-BE49-F238E27FC236}">
                <a16:creationId xmlns:a16="http://schemas.microsoft.com/office/drawing/2014/main" id="{121372EB-30D7-7947-12F3-154F94488FB7}"/>
              </a:ext>
            </a:extLst>
          </p:cNvPr>
          <p:cNvSpPr txBox="1"/>
          <p:nvPr/>
        </p:nvSpPr>
        <p:spPr>
          <a:xfrm>
            <a:off x="6188156" y="744392"/>
            <a:ext cx="690995" cy="246221"/>
          </a:xfrm>
          <a:prstGeom prst="rect">
            <a:avLst/>
          </a:prstGeom>
          <a:noFill/>
        </p:spPr>
        <p:txBody>
          <a:bodyPr wrap="square" rtlCol="0">
            <a:spAutoFit/>
          </a:bodyPr>
          <a:lstStyle/>
          <a:p>
            <a:r>
              <a:rPr lang="en-SG" sz="1000" dirty="0"/>
              <a:t>Model:</a:t>
            </a:r>
          </a:p>
        </p:txBody>
      </p:sp>
      <p:sp>
        <p:nvSpPr>
          <p:cNvPr id="38" name="TextBox 37">
            <a:extLst>
              <a:ext uri="{FF2B5EF4-FFF2-40B4-BE49-F238E27FC236}">
                <a16:creationId xmlns:a16="http://schemas.microsoft.com/office/drawing/2014/main" id="{BC29F3E7-43BC-FC37-2387-1B7923F23D85}"/>
              </a:ext>
            </a:extLst>
          </p:cNvPr>
          <p:cNvSpPr txBox="1"/>
          <p:nvPr/>
        </p:nvSpPr>
        <p:spPr>
          <a:xfrm>
            <a:off x="7663438" y="556308"/>
            <a:ext cx="690995" cy="400110"/>
          </a:xfrm>
          <a:prstGeom prst="rect">
            <a:avLst/>
          </a:prstGeom>
          <a:noFill/>
        </p:spPr>
        <p:txBody>
          <a:bodyPr wrap="square" rtlCol="0">
            <a:spAutoFit/>
          </a:bodyPr>
          <a:lstStyle/>
          <a:p>
            <a:r>
              <a:rPr lang="en-SG" sz="1000" dirty="0"/>
              <a:t>AIC:</a:t>
            </a:r>
          </a:p>
          <a:p>
            <a:r>
              <a:rPr lang="en-SG" sz="1000" dirty="0"/>
              <a:t>BIC:</a:t>
            </a:r>
          </a:p>
        </p:txBody>
      </p:sp>
      <p:pic>
        <p:nvPicPr>
          <p:cNvPr id="40" name="Picture 39">
            <a:extLst>
              <a:ext uri="{FF2B5EF4-FFF2-40B4-BE49-F238E27FC236}">
                <a16:creationId xmlns:a16="http://schemas.microsoft.com/office/drawing/2014/main" id="{EE69B013-674D-A25B-7BAD-72469DC8672F}"/>
              </a:ext>
            </a:extLst>
          </p:cNvPr>
          <p:cNvPicPr>
            <a:picLocks noChangeAspect="1"/>
          </p:cNvPicPr>
          <p:nvPr/>
        </p:nvPicPr>
        <p:blipFill>
          <a:blip r:embed="rId10"/>
          <a:stretch>
            <a:fillRect/>
          </a:stretch>
        </p:blipFill>
        <p:spPr>
          <a:xfrm>
            <a:off x="8025818" y="603962"/>
            <a:ext cx="657230" cy="304802"/>
          </a:xfrm>
          <a:prstGeom prst="rect">
            <a:avLst/>
          </a:prstGeom>
        </p:spPr>
      </p:pic>
      <p:pic>
        <p:nvPicPr>
          <p:cNvPr id="42" name="Picture 41">
            <a:extLst>
              <a:ext uri="{FF2B5EF4-FFF2-40B4-BE49-F238E27FC236}">
                <a16:creationId xmlns:a16="http://schemas.microsoft.com/office/drawing/2014/main" id="{B6A836D3-3E41-DA83-4E72-7048CFF16C34}"/>
              </a:ext>
            </a:extLst>
          </p:cNvPr>
          <p:cNvPicPr>
            <a:picLocks noChangeAspect="1"/>
          </p:cNvPicPr>
          <p:nvPr/>
        </p:nvPicPr>
        <p:blipFill>
          <a:blip r:embed="rId11"/>
          <a:stretch>
            <a:fillRect/>
          </a:stretch>
        </p:blipFill>
        <p:spPr>
          <a:xfrm>
            <a:off x="6637026" y="756365"/>
            <a:ext cx="790581" cy="209552"/>
          </a:xfrm>
          <a:prstGeom prst="rect">
            <a:avLst/>
          </a:prstGeom>
        </p:spPr>
      </p:pic>
      <p:pic>
        <p:nvPicPr>
          <p:cNvPr id="44" name="Picture 43">
            <a:extLst>
              <a:ext uri="{FF2B5EF4-FFF2-40B4-BE49-F238E27FC236}">
                <a16:creationId xmlns:a16="http://schemas.microsoft.com/office/drawing/2014/main" id="{1A8B508B-08EB-F3CF-B4F5-9D095A2FCF43}"/>
              </a:ext>
            </a:extLst>
          </p:cNvPr>
          <p:cNvPicPr>
            <a:picLocks noChangeAspect="1"/>
          </p:cNvPicPr>
          <p:nvPr/>
        </p:nvPicPr>
        <p:blipFill>
          <a:blip r:embed="rId12"/>
          <a:stretch>
            <a:fillRect/>
          </a:stretch>
        </p:blipFill>
        <p:spPr>
          <a:xfrm>
            <a:off x="6119855" y="997179"/>
            <a:ext cx="5487256" cy="2118675"/>
          </a:xfrm>
          <a:prstGeom prst="rect">
            <a:avLst/>
          </a:prstGeom>
        </p:spPr>
      </p:pic>
      <p:pic>
        <p:nvPicPr>
          <p:cNvPr id="48" name="Picture 47">
            <a:extLst>
              <a:ext uri="{FF2B5EF4-FFF2-40B4-BE49-F238E27FC236}">
                <a16:creationId xmlns:a16="http://schemas.microsoft.com/office/drawing/2014/main" id="{DED8DD31-C0DF-957D-AC3E-CBD54762F1C1}"/>
              </a:ext>
            </a:extLst>
          </p:cNvPr>
          <p:cNvPicPr>
            <a:picLocks noChangeAspect="1"/>
          </p:cNvPicPr>
          <p:nvPr/>
        </p:nvPicPr>
        <p:blipFill>
          <a:blip r:embed="rId13"/>
          <a:stretch>
            <a:fillRect/>
          </a:stretch>
        </p:blipFill>
        <p:spPr>
          <a:xfrm>
            <a:off x="6119855" y="3147116"/>
            <a:ext cx="4695859" cy="352428"/>
          </a:xfrm>
          <a:prstGeom prst="rect">
            <a:avLst/>
          </a:prstGeom>
        </p:spPr>
      </p:pic>
      <p:sp>
        <p:nvSpPr>
          <p:cNvPr id="50" name="Rectangle: Rounded Corners 49">
            <a:extLst>
              <a:ext uri="{FF2B5EF4-FFF2-40B4-BE49-F238E27FC236}">
                <a16:creationId xmlns:a16="http://schemas.microsoft.com/office/drawing/2014/main" id="{1A48845D-A9C3-8E19-FEB1-5B761B567593}"/>
              </a:ext>
            </a:extLst>
          </p:cNvPr>
          <p:cNvSpPr/>
          <p:nvPr/>
        </p:nvSpPr>
        <p:spPr>
          <a:xfrm>
            <a:off x="6241472" y="3742147"/>
            <a:ext cx="5163901" cy="174618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I fitted an Auto ARIMA model to find the most ideal parameters as a starting point.</a:t>
            </a:r>
          </a:p>
          <a:p>
            <a:endParaRPr lang="en-US" sz="1200" dirty="0">
              <a:solidFill>
                <a:schemeClr val="tx1"/>
              </a:solidFill>
            </a:endParaRPr>
          </a:p>
          <a:p>
            <a:r>
              <a:rPr lang="en-US" sz="1200" dirty="0">
                <a:solidFill>
                  <a:schemeClr val="tx1"/>
                </a:solidFill>
              </a:rPr>
              <a:t>Secondly, I implemented a SARIMA model and an AR model.</a:t>
            </a:r>
          </a:p>
          <a:p>
            <a:endParaRPr lang="en-US" sz="1200" dirty="0">
              <a:solidFill>
                <a:schemeClr val="tx1"/>
              </a:solidFill>
            </a:endParaRPr>
          </a:p>
          <a:p>
            <a:r>
              <a:rPr lang="en-US" sz="1200" dirty="0">
                <a:solidFill>
                  <a:schemeClr val="tx1"/>
                </a:solidFill>
              </a:rPr>
              <a:t>Since our SARIMA model has the lowest AIC and BIC as well as the lowest MAPE, we will further improve our model by finding the best order and seasonal order for it.</a:t>
            </a:r>
            <a:endParaRPr lang="en-SG" sz="1200" dirty="0">
              <a:solidFill>
                <a:schemeClr val="tx1"/>
              </a:solidFill>
            </a:endParaRPr>
          </a:p>
        </p:txBody>
      </p:sp>
    </p:spTree>
    <p:extLst>
      <p:ext uri="{BB962C8B-B14F-4D97-AF65-F5344CB8AC3E}">
        <p14:creationId xmlns:p14="http://schemas.microsoft.com/office/powerpoint/2010/main" val="259055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243893-26F0-589A-7EAF-1CEDC1663160}"/>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9" name="Title 1">
            <a:extLst>
              <a:ext uri="{FF2B5EF4-FFF2-40B4-BE49-F238E27FC236}">
                <a16:creationId xmlns:a16="http://schemas.microsoft.com/office/drawing/2014/main" id="{17013646-58A0-D17A-E50D-9F61B6DED62E}"/>
              </a:ext>
            </a:extLst>
          </p:cNvPr>
          <p:cNvSpPr txBox="1">
            <a:spLocks/>
          </p:cNvSpPr>
          <p:nvPr/>
        </p:nvSpPr>
        <p:spPr>
          <a:xfrm>
            <a:off x="1310318" y="278913"/>
            <a:ext cx="9779183" cy="3714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SG" sz="2300" dirty="0"/>
              <a:t>‘For’ Loop Function</a:t>
            </a:r>
          </a:p>
        </p:txBody>
      </p:sp>
      <p:pic>
        <p:nvPicPr>
          <p:cNvPr id="3" name="Picture 2">
            <a:extLst>
              <a:ext uri="{FF2B5EF4-FFF2-40B4-BE49-F238E27FC236}">
                <a16:creationId xmlns:a16="http://schemas.microsoft.com/office/drawing/2014/main" id="{5A01DE49-0D42-AB2D-1B9C-E460ED25A358}"/>
              </a:ext>
            </a:extLst>
          </p:cNvPr>
          <p:cNvPicPr>
            <a:picLocks noChangeAspect="1"/>
          </p:cNvPicPr>
          <p:nvPr/>
        </p:nvPicPr>
        <p:blipFill>
          <a:blip r:embed="rId2"/>
          <a:stretch>
            <a:fillRect/>
          </a:stretch>
        </p:blipFill>
        <p:spPr>
          <a:xfrm>
            <a:off x="1558184" y="922076"/>
            <a:ext cx="5324514" cy="5162588"/>
          </a:xfrm>
          <a:prstGeom prst="rect">
            <a:avLst/>
          </a:prstGeom>
        </p:spPr>
      </p:pic>
      <p:sp>
        <p:nvSpPr>
          <p:cNvPr id="4" name="TextBox 3">
            <a:extLst>
              <a:ext uri="{FF2B5EF4-FFF2-40B4-BE49-F238E27FC236}">
                <a16:creationId xmlns:a16="http://schemas.microsoft.com/office/drawing/2014/main" id="{94880697-3CC9-7325-AACA-D33FCA42A08E}"/>
              </a:ext>
            </a:extLst>
          </p:cNvPr>
          <p:cNvSpPr txBox="1"/>
          <p:nvPr/>
        </p:nvSpPr>
        <p:spPr>
          <a:xfrm>
            <a:off x="7512627" y="2363931"/>
            <a:ext cx="3403023" cy="1200329"/>
          </a:xfrm>
          <a:prstGeom prst="rect">
            <a:avLst/>
          </a:prstGeom>
          <a:noFill/>
        </p:spPr>
        <p:txBody>
          <a:bodyPr wrap="square" rtlCol="0">
            <a:spAutoFit/>
          </a:bodyPr>
          <a:lstStyle/>
          <a:p>
            <a:r>
              <a:rPr lang="en-SG" dirty="0"/>
              <a:t>I made a for loop to further improve my model and find the best possible order for lowest AIC,BIC and MAPE.</a:t>
            </a:r>
          </a:p>
        </p:txBody>
      </p:sp>
      <p:pic>
        <p:nvPicPr>
          <p:cNvPr id="7" name="Picture 6">
            <a:extLst>
              <a:ext uri="{FF2B5EF4-FFF2-40B4-BE49-F238E27FC236}">
                <a16:creationId xmlns:a16="http://schemas.microsoft.com/office/drawing/2014/main" id="{2A45330E-4787-0EFC-8DDA-587A4266375C}"/>
              </a:ext>
            </a:extLst>
          </p:cNvPr>
          <p:cNvPicPr>
            <a:picLocks noChangeAspect="1"/>
          </p:cNvPicPr>
          <p:nvPr/>
        </p:nvPicPr>
        <p:blipFill>
          <a:blip r:embed="rId3"/>
          <a:stretch>
            <a:fillRect/>
          </a:stretch>
        </p:blipFill>
        <p:spPr>
          <a:xfrm>
            <a:off x="7121656" y="5303777"/>
            <a:ext cx="3362350" cy="514354"/>
          </a:xfrm>
          <a:prstGeom prst="rect">
            <a:avLst/>
          </a:prstGeom>
        </p:spPr>
      </p:pic>
      <p:sp>
        <p:nvSpPr>
          <p:cNvPr id="8" name="TextBox 7">
            <a:extLst>
              <a:ext uri="{FF2B5EF4-FFF2-40B4-BE49-F238E27FC236}">
                <a16:creationId xmlns:a16="http://schemas.microsoft.com/office/drawing/2014/main" id="{FAE7A428-ED74-DE94-A627-784CFF9411D1}"/>
              </a:ext>
            </a:extLst>
          </p:cNvPr>
          <p:cNvSpPr txBox="1"/>
          <p:nvPr/>
        </p:nvSpPr>
        <p:spPr>
          <a:xfrm>
            <a:off x="7121656" y="4908468"/>
            <a:ext cx="2176896" cy="369332"/>
          </a:xfrm>
          <a:prstGeom prst="rect">
            <a:avLst/>
          </a:prstGeom>
          <a:noFill/>
        </p:spPr>
        <p:txBody>
          <a:bodyPr wrap="square" rtlCol="0">
            <a:spAutoFit/>
          </a:bodyPr>
          <a:lstStyle/>
          <a:p>
            <a:r>
              <a:rPr lang="en-SG" dirty="0"/>
              <a:t>Output:</a:t>
            </a:r>
          </a:p>
        </p:txBody>
      </p:sp>
    </p:spTree>
    <p:extLst>
      <p:ext uri="{BB962C8B-B14F-4D97-AF65-F5344CB8AC3E}">
        <p14:creationId xmlns:p14="http://schemas.microsoft.com/office/powerpoint/2010/main" val="132458834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{0C49F04F-9359-40E7-A681-66589E0F2672}tf45331398_win32</Template>
  <TotalTime>2250</TotalTime>
  <Words>1180</Words>
  <Application>Microsoft Office PowerPoint</Application>
  <PresentationFormat>Widescreen</PresentationFormat>
  <Paragraphs>120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inherit</vt:lpstr>
      <vt:lpstr>Tenorite</vt:lpstr>
      <vt:lpstr>Office Theme</vt:lpstr>
      <vt:lpstr>Time Series Forecasting</vt:lpstr>
      <vt:lpstr>Nature of Dataset</vt:lpstr>
      <vt:lpstr>Data Exploration</vt:lpstr>
      <vt:lpstr>Stationarity</vt:lpstr>
      <vt:lpstr>ACF and PACF Plots</vt:lpstr>
      <vt:lpstr>Modelling (Gas Consumption)</vt:lpstr>
      <vt:lpstr>PowerPoint Presentation</vt:lpstr>
      <vt:lpstr>PowerPoint Presentation</vt:lpstr>
      <vt:lpstr>PowerPoint Presentation</vt:lpstr>
      <vt:lpstr>Final Model (Improved)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Singapore Housing Worth To Invest In?</dc:title>
  <dc:creator>TOH KIEN YU</dc:creator>
  <cp:lastModifiedBy>TOH KIEN YU</cp:lastModifiedBy>
  <cp:revision>91</cp:revision>
  <dcterms:created xsi:type="dcterms:W3CDTF">2022-12-08T05:20:04Z</dcterms:created>
  <dcterms:modified xsi:type="dcterms:W3CDTF">2023-08-10T15:49:47Z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